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23" roundtripDataSignature="AMtx7mgt6XfyqzilkEpUWDcdpcfigZkl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4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F9E30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3702459" y="5134827"/>
            <a:ext cx="2115724" cy="2104559"/>
          </a:xfrm>
          <a:custGeom>
            <a:rect b="b" l="l" r="r" t="t"/>
            <a:pathLst>
              <a:path extrusionOk="0" h="2104559" w="2115724">
                <a:moveTo>
                  <a:pt x="0" y="0"/>
                </a:moveTo>
                <a:lnTo>
                  <a:pt x="2115724" y="0"/>
                </a:lnTo>
                <a:lnTo>
                  <a:pt x="2115724" y="2104559"/>
                </a:lnTo>
                <a:lnTo>
                  <a:pt x="0" y="2104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1028700" y="4933105"/>
            <a:ext cx="2535934" cy="2743960"/>
          </a:xfrm>
          <a:custGeom>
            <a:rect b="b" l="l" r="r" t="t"/>
            <a:pathLst>
              <a:path extrusionOk="0" h="2743960" w="2535934">
                <a:moveTo>
                  <a:pt x="0" y="0"/>
                </a:moveTo>
                <a:lnTo>
                  <a:pt x="2535934" y="0"/>
                </a:lnTo>
                <a:lnTo>
                  <a:pt x="2535934" y="2743960"/>
                </a:lnTo>
                <a:lnTo>
                  <a:pt x="0" y="2743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1285608" y="5337368"/>
            <a:ext cx="1867556" cy="1901995"/>
          </a:xfrm>
          <a:custGeom>
            <a:rect b="b" l="l" r="r" t="t"/>
            <a:pathLst>
              <a:path extrusionOk="0" h="3254502" w="3195574">
                <a:moveTo>
                  <a:pt x="0" y="0"/>
                </a:moveTo>
                <a:lnTo>
                  <a:pt x="3195574" y="0"/>
                </a:lnTo>
                <a:lnTo>
                  <a:pt x="3195574" y="3254502"/>
                </a:lnTo>
                <a:lnTo>
                  <a:pt x="0" y="3254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"/>
          <p:cNvSpPr txBox="1"/>
          <p:nvPr/>
        </p:nvSpPr>
        <p:spPr>
          <a:xfrm>
            <a:off x="1028700" y="1340093"/>
            <a:ext cx="12554197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94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ПРОПОЗИЦІЯ</a:t>
            </a:r>
            <a:endParaRPr/>
          </a:p>
        </p:txBody>
      </p:sp>
      <p:sp>
        <p:nvSpPr>
          <p:cNvPr id="88" name="Google Shape;88;p1"/>
          <p:cNvSpPr txBox="1"/>
          <p:nvPr/>
        </p:nvSpPr>
        <p:spPr>
          <a:xfrm>
            <a:off x="1028700" y="3042340"/>
            <a:ext cx="8987700" cy="14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99" u="none" cap="none" strike="noStrike">
                <a:solidFill>
                  <a:srgbClr val="191919"/>
                </a:solidFill>
              </a:rPr>
              <a:t>щодо співпраці у </a:t>
            </a:r>
            <a:r>
              <a:rPr b="1" lang="en-US" sz="3799">
                <a:solidFill>
                  <a:srgbClr val="191919"/>
                </a:solidFill>
              </a:rPr>
              <a:t>створенні</a:t>
            </a:r>
            <a:r>
              <a:rPr b="1" i="0" lang="en-US" sz="3799" u="none" cap="none" strike="noStrike">
                <a:solidFill>
                  <a:srgbClr val="191919"/>
                </a:solidFill>
              </a:rPr>
              <a:t> проєкту «Нація Інженерів»</a:t>
            </a:r>
            <a:endParaRPr b="1"/>
          </a:p>
        </p:txBody>
      </p:sp>
      <p:sp>
        <p:nvSpPr>
          <p:cNvPr id="89" name="Google Shape;89;p1"/>
          <p:cNvSpPr/>
          <p:nvPr/>
        </p:nvSpPr>
        <p:spPr>
          <a:xfrm>
            <a:off x="10149681" y="1349618"/>
            <a:ext cx="8030555" cy="8493973"/>
          </a:xfrm>
          <a:custGeom>
            <a:rect b="b" l="l" r="r" t="t"/>
            <a:pathLst>
              <a:path extrusionOk="0" h="8493973" w="8030555">
                <a:moveTo>
                  <a:pt x="0" y="0"/>
                </a:moveTo>
                <a:lnTo>
                  <a:pt x="8030554" y="0"/>
                </a:lnTo>
                <a:lnTo>
                  <a:pt x="8030554" y="8493973"/>
                </a:lnTo>
                <a:lnTo>
                  <a:pt x="0" y="84939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2" name="Google Shape;312;p10"/>
          <p:cNvCxnSpPr/>
          <p:nvPr/>
        </p:nvCxnSpPr>
        <p:spPr>
          <a:xfrm flipH="1" rot="10800000">
            <a:off x="1368763" y="2360706"/>
            <a:ext cx="52509" cy="9790336"/>
          </a:xfrm>
          <a:prstGeom prst="straightConnector1">
            <a:avLst/>
          </a:prstGeom>
          <a:noFill/>
          <a:ln cap="flat" cmpd="sng" w="66675">
            <a:solidFill>
              <a:srgbClr val="FEE6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13" name="Google Shape;313;p10"/>
          <p:cNvGrpSpPr/>
          <p:nvPr/>
        </p:nvGrpSpPr>
        <p:grpSpPr>
          <a:xfrm>
            <a:off x="1033463" y="2880566"/>
            <a:ext cx="732635" cy="732635"/>
            <a:chOff x="0" y="0"/>
            <a:chExt cx="812800" cy="812800"/>
          </a:xfrm>
        </p:grpSpPr>
        <p:sp>
          <p:nvSpPr>
            <p:cNvPr id="314" name="Google Shape;314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1033463" y="5818103"/>
            <a:ext cx="732635" cy="732635"/>
            <a:chOff x="0" y="0"/>
            <a:chExt cx="812800" cy="812800"/>
          </a:xfrm>
        </p:grpSpPr>
        <p:sp>
          <p:nvSpPr>
            <p:cNvPr id="317" name="Google Shape;317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1033463" y="4332468"/>
            <a:ext cx="732635" cy="732635"/>
            <a:chOff x="0" y="0"/>
            <a:chExt cx="812800" cy="812800"/>
          </a:xfrm>
        </p:grpSpPr>
        <p:sp>
          <p:nvSpPr>
            <p:cNvPr id="320" name="Google Shape;320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1033463" y="7360363"/>
            <a:ext cx="732635" cy="732635"/>
            <a:chOff x="0" y="0"/>
            <a:chExt cx="812800" cy="812800"/>
          </a:xfrm>
        </p:grpSpPr>
        <p:sp>
          <p:nvSpPr>
            <p:cNvPr id="323" name="Google Shape;323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1033463" y="8788323"/>
            <a:ext cx="732635" cy="732635"/>
            <a:chOff x="0" y="0"/>
            <a:chExt cx="812800" cy="812800"/>
          </a:xfrm>
        </p:grpSpPr>
        <p:sp>
          <p:nvSpPr>
            <p:cNvPr id="326" name="Google Shape;326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" name="Google Shape;328;p10"/>
          <p:cNvSpPr txBox="1"/>
          <p:nvPr/>
        </p:nvSpPr>
        <p:spPr>
          <a:xfrm>
            <a:off x="3139395" y="899365"/>
            <a:ext cx="12009210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ВЗАЄМОДІЯ З ІНЖЕНЕРНИМИ КОМПАНІЯМИ ТА ВИРОБНИКАМИ</a:t>
            </a:r>
            <a:endParaRPr/>
          </a:p>
        </p:txBody>
      </p:sp>
      <p:sp>
        <p:nvSpPr>
          <p:cNvPr id="329" name="Google Shape;329;p10"/>
          <p:cNvSpPr txBox="1"/>
          <p:nvPr/>
        </p:nvSpPr>
        <p:spPr>
          <a:xfrm>
            <a:off x="2168672" y="2956766"/>
            <a:ext cx="12308849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Визначення портрету шукача вакансії-інженера  </a:t>
            </a:r>
            <a:endParaRPr/>
          </a:p>
        </p:txBody>
      </p:sp>
      <p:sp>
        <p:nvSpPr>
          <p:cNvPr id="330" name="Google Shape;330;p10"/>
          <p:cNvSpPr txBox="1"/>
          <p:nvPr/>
        </p:nvSpPr>
        <p:spPr>
          <a:xfrm>
            <a:off x="2168672" y="4203485"/>
            <a:ext cx="9972245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Створення взаємодії між нашими рекрутерами та HR-департаментами</a:t>
            </a:r>
            <a:endParaRPr/>
          </a:p>
        </p:txBody>
      </p:sp>
      <p:sp>
        <p:nvSpPr>
          <p:cNvPr id="331" name="Google Shape;331;p10"/>
          <p:cNvSpPr txBox="1"/>
          <p:nvPr/>
        </p:nvSpPr>
        <p:spPr>
          <a:xfrm>
            <a:off x="2237696" y="5996632"/>
            <a:ext cx="9518744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Пошук вакансії-інженера </a:t>
            </a:r>
            <a:endParaRPr/>
          </a:p>
        </p:txBody>
      </p:sp>
      <p:grpSp>
        <p:nvGrpSpPr>
          <p:cNvPr id="332" name="Google Shape;332;p10"/>
          <p:cNvGrpSpPr/>
          <p:nvPr/>
        </p:nvGrpSpPr>
        <p:grpSpPr>
          <a:xfrm>
            <a:off x="700127" y="918415"/>
            <a:ext cx="1442291" cy="1442291"/>
            <a:chOff x="0" y="0"/>
            <a:chExt cx="812800" cy="812800"/>
          </a:xfrm>
        </p:grpSpPr>
        <p:sp>
          <p:nvSpPr>
            <p:cNvPr id="333" name="Google Shape;333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335;p10"/>
          <p:cNvSpPr txBox="1"/>
          <p:nvPr/>
        </p:nvSpPr>
        <p:spPr>
          <a:xfrm>
            <a:off x="1098198" y="1122456"/>
            <a:ext cx="584115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36" name="Google Shape;336;p10"/>
          <p:cNvSpPr/>
          <p:nvPr/>
        </p:nvSpPr>
        <p:spPr>
          <a:xfrm flipH="1">
            <a:off x="11661162" y="2744745"/>
            <a:ext cx="13777963" cy="9231235"/>
          </a:xfrm>
          <a:custGeom>
            <a:rect b="b" l="l" r="r" t="t"/>
            <a:pathLst>
              <a:path extrusionOk="0" h="9231235" w="13777963">
                <a:moveTo>
                  <a:pt x="13777963" y="0"/>
                </a:moveTo>
                <a:lnTo>
                  <a:pt x="0" y="0"/>
                </a:lnTo>
                <a:lnTo>
                  <a:pt x="0" y="9231236"/>
                </a:lnTo>
                <a:lnTo>
                  <a:pt x="13777963" y="9231236"/>
                </a:lnTo>
                <a:lnTo>
                  <a:pt x="1377796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10"/>
          <p:cNvSpPr txBox="1"/>
          <p:nvPr/>
        </p:nvSpPr>
        <p:spPr>
          <a:xfrm>
            <a:off x="2237696" y="7350838"/>
            <a:ext cx="8640300" cy="10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Підвищення </a:t>
            </a:r>
            <a:r>
              <a:rPr lang="en-US" sz="3200"/>
              <a:t>інжинірингових</a:t>
            </a: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знань існуючого персоналу: тренінги, вебінари </a:t>
            </a:r>
            <a:endParaRPr/>
          </a:p>
        </p:txBody>
      </p:sp>
      <p:sp>
        <p:nvSpPr>
          <p:cNvPr id="338" name="Google Shape;338;p10"/>
          <p:cNvSpPr txBox="1"/>
          <p:nvPr/>
        </p:nvSpPr>
        <p:spPr>
          <a:xfrm>
            <a:off x="2168672" y="9005887"/>
            <a:ext cx="8640379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Розробка спільних навчальних програм та ініціатив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3" name="Google Shape;343;p11"/>
          <p:cNvCxnSpPr/>
          <p:nvPr/>
        </p:nvCxnSpPr>
        <p:spPr>
          <a:xfrm flipH="1" rot="10800000">
            <a:off x="1368763" y="2360706"/>
            <a:ext cx="52509" cy="9790336"/>
          </a:xfrm>
          <a:prstGeom prst="straightConnector1">
            <a:avLst/>
          </a:prstGeom>
          <a:noFill/>
          <a:ln cap="flat" cmpd="sng" w="66675">
            <a:solidFill>
              <a:srgbClr val="FEE6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44" name="Google Shape;344;p11"/>
          <p:cNvGrpSpPr/>
          <p:nvPr/>
        </p:nvGrpSpPr>
        <p:grpSpPr>
          <a:xfrm>
            <a:off x="1033463" y="2880566"/>
            <a:ext cx="732635" cy="732635"/>
            <a:chOff x="0" y="0"/>
            <a:chExt cx="812800" cy="812800"/>
          </a:xfrm>
        </p:grpSpPr>
        <p:sp>
          <p:nvSpPr>
            <p:cNvPr id="345" name="Google Shape;345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63" y="5818103"/>
            <a:ext cx="732635" cy="732635"/>
            <a:chOff x="0" y="0"/>
            <a:chExt cx="812800" cy="812800"/>
          </a:xfrm>
        </p:grpSpPr>
        <p:sp>
          <p:nvSpPr>
            <p:cNvPr id="348" name="Google Shape;348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" name="Google Shape;350;p11"/>
          <p:cNvGrpSpPr/>
          <p:nvPr/>
        </p:nvGrpSpPr>
        <p:grpSpPr>
          <a:xfrm>
            <a:off x="1033463" y="4332468"/>
            <a:ext cx="732635" cy="732635"/>
            <a:chOff x="0" y="0"/>
            <a:chExt cx="812800" cy="812800"/>
          </a:xfrm>
        </p:grpSpPr>
        <p:sp>
          <p:nvSpPr>
            <p:cNvPr id="351" name="Google Shape;351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" name="Google Shape;353;p11"/>
          <p:cNvGrpSpPr/>
          <p:nvPr/>
        </p:nvGrpSpPr>
        <p:grpSpPr>
          <a:xfrm>
            <a:off x="1033463" y="7303213"/>
            <a:ext cx="732635" cy="732635"/>
            <a:chOff x="0" y="0"/>
            <a:chExt cx="812800" cy="812800"/>
          </a:xfrm>
        </p:grpSpPr>
        <p:sp>
          <p:nvSpPr>
            <p:cNvPr id="354" name="Google Shape;354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" name="Google Shape;356;p11"/>
          <p:cNvGrpSpPr/>
          <p:nvPr/>
        </p:nvGrpSpPr>
        <p:grpSpPr>
          <a:xfrm>
            <a:off x="1033463" y="8788323"/>
            <a:ext cx="732635" cy="732635"/>
            <a:chOff x="0" y="0"/>
            <a:chExt cx="812800" cy="812800"/>
          </a:xfrm>
        </p:grpSpPr>
        <p:sp>
          <p:nvSpPr>
            <p:cNvPr id="357" name="Google Shape;357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9" name="Google Shape;359;p11"/>
          <p:cNvSpPr/>
          <p:nvPr/>
        </p:nvSpPr>
        <p:spPr>
          <a:xfrm>
            <a:off x="11209102" y="2057400"/>
            <a:ext cx="8229600" cy="8229600"/>
          </a:xfrm>
          <a:custGeom>
            <a:rect b="b" l="l" r="r" t="t"/>
            <a:pathLst>
              <a:path extrusionOk="0"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0" name="Google Shape;360;p11"/>
          <p:cNvGrpSpPr/>
          <p:nvPr/>
        </p:nvGrpSpPr>
        <p:grpSpPr>
          <a:xfrm>
            <a:off x="700127" y="918415"/>
            <a:ext cx="1442291" cy="1442291"/>
            <a:chOff x="0" y="0"/>
            <a:chExt cx="812800" cy="812800"/>
          </a:xfrm>
        </p:grpSpPr>
        <p:sp>
          <p:nvSpPr>
            <p:cNvPr id="361" name="Google Shape;361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1"/>
          <p:cNvSpPr txBox="1"/>
          <p:nvPr/>
        </p:nvSpPr>
        <p:spPr>
          <a:xfrm>
            <a:off x="2168672" y="8668865"/>
            <a:ext cx="8640379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Допомога в забезпечені кваліфікованими інженерами</a:t>
            </a:r>
            <a:endParaRPr/>
          </a:p>
        </p:txBody>
      </p:sp>
      <p:sp>
        <p:nvSpPr>
          <p:cNvPr id="364" name="Google Shape;364;p11"/>
          <p:cNvSpPr txBox="1"/>
          <p:nvPr/>
        </p:nvSpPr>
        <p:spPr>
          <a:xfrm>
            <a:off x="3661631" y="899365"/>
            <a:ext cx="10964738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ВЗАЄМОДІЯ З IT КОМПАНІЯМИ </a:t>
            </a:r>
            <a:endParaRPr/>
          </a:p>
        </p:txBody>
      </p:sp>
      <p:sp>
        <p:nvSpPr>
          <p:cNvPr id="365" name="Google Shape;365;p11"/>
          <p:cNvSpPr txBox="1"/>
          <p:nvPr/>
        </p:nvSpPr>
        <p:spPr>
          <a:xfrm>
            <a:off x="2168672" y="2956766"/>
            <a:ext cx="12308849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Професійна орієнтація та підвищення кваліфікації  персоналу в галузі електроніки та робототехніки</a:t>
            </a:r>
            <a:endParaRPr/>
          </a:p>
        </p:txBody>
      </p:sp>
      <p:sp>
        <p:nvSpPr>
          <p:cNvPr id="366" name="Google Shape;366;p11"/>
          <p:cNvSpPr txBox="1"/>
          <p:nvPr/>
        </p:nvSpPr>
        <p:spPr>
          <a:xfrm>
            <a:off x="2168672" y="5772150"/>
            <a:ext cx="8181821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Проведення корпоративного навчання для працівників компанії </a:t>
            </a:r>
            <a:endParaRPr/>
          </a:p>
        </p:txBody>
      </p:sp>
      <p:sp>
        <p:nvSpPr>
          <p:cNvPr id="367" name="Google Shape;367;p11"/>
          <p:cNvSpPr txBox="1"/>
          <p:nvPr/>
        </p:nvSpPr>
        <p:spPr>
          <a:xfrm>
            <a:off x="2168672" y="4455898"/>
            <a:ext cx="1394123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Обговорення плану дій та презентація проєкту</a:t>
            </a:r>
            <a:endParaRPr/>
          </a:p>
        </p:txBody>
      </p:sp>
      <p:sp>
        <p:nvSpPr>
          <p:cNvPr id="368" name="Google Shape;368;p11"/>
          <p:cNvSpPr txBox="1"/>
          <p:nvPr/>
        </p:nvSpPr>
        <p:spPr>
          <a:xfrm>
            <a:off x="2168672" y="7426643"/>
            <a:ext cx="8181821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Проведення тренінгів, івентів, вебінарів</a:t>
            </a:r>
            <a:endParaRPr/>
          </a:p>
        </p:txBody>
      </p:sp>
      <p:sp>
        <p:nvSpPr>
          <p:cNvPr id="369" name="Google Shape;369;p11"/>
          <p:cNvSpPr txBox="1"/>
          <p:nvPr/>
        </p:nvSpPr>
        <p:spPr>
          <a:xfrm>
            <a:off x="1098198" y="1122456"/>
            <a:ext cx="584115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4" name="Google Shape;374;p12"/>
          <p:cNvCxnSpPr/>
          <p:nvPr/>
        </p:nvCxnSpPr>
        <p:spPr>
          <a:xfrm flipH="1" rot="10800000">
            <a:off x="1368763" y="2360706"/>
            <a:ext cx="52509" cy="9790336"/>
          </a:xfrm>
          <a:prstGeom prst="straightConnector1">
            <a:avLst/>
          </a:prstGeom>
          <a:noFill/>
          <a:ln cap="flat" cmpd="sng" w="66675">
            <a:solidFill>
              <a:srgbClr val="FEE6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75" name="Google Shape;375;p12"/>
          <p:cNvGrpSpPr/>
          <p:nvPr/>
        </p:nvGrpSpPr>
        <p:grpSpPr>
          <a:xfrm>
            <a:off x="1033463" y="2880566"/>
            <a:ext cx="732635" cy="732635"/>
            <a:chOff x="0" y="0"/>
            <a:chExt cx="812800" cy="812800"/>
          </a:xfrm>
        </p:grpSpPr>
        <p:sp>
          <p:nvSpPr>
            <p:cNvPr id="376" name="Google Shape;376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8" name="Google Shape;378;p12"/>
          <p:cNvGrpSpPr/>
          <p:nvPr/>
        </p:nvGrpSpPr>
        <p:grpSpPr>
          <a:xfrm>
            <a:off x="1033463" y="5818103"/>
            <a:ext cx="732635" cy="732635"/>
            <a:chOff x="0" y="0"/>
            <a:chExt cx="812800" cy="812800"/>
          </a:xfrm>
        </p:grpSpPr>
        <p:sp>
          <p:nvSpPr>
            <p:cNvPr id="379" name="Google Shape;379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1" name="Google Shape;381;p12"/>
          <p:cNvGrpSpPr/>
          <p:nvPr/>
        </p:nvGrpSpPr>
        <p:grpSpPr>
          <a:xfrm>
            <a:off x="1033463" y="4332468"/>
            <a:ext cx="732635" cy="732635"/>
            <a:chOff x="0" y="0"/>
            <a:chExt cx="812800" cy="812800"/>
          </a:xfrm>
        </p:grpSpPr>
        <p:sp>
          <p:nvSpPr>
            <p:cNvPr id="382" name="Google Shape;382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4" name="Google Shape;384;p12"/>
          <p:cNvGrpSpPr/>
          <p:nvPr/>
        </p:nvGrpSpPr>
        <p:grpSpPr>
          <a:xfrm>
            <a:off x="1033463" y="7303213"/>
            <a:ext cx="732635" cy="732635"/>
            <a:chOff x="0" y="0"/>
            <a:chExt cx="812800" cy="812800"/>
          </a:xfrm>
        </p:grpSpPr>
        <p:sp>
          <p:nvSpPr>
            <p:cNvPr id="385" name="Google Shape;385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387;p12"/>
          <p:cNvGrpSpPr/>
          <p:nvPr/>
        </p:nvGrpSpPr>
        <p:grpSpPr>
          <a:xfrm>
            <a:off x="1033463" y="8788323"/>
            <a:ext cx="732635" cy="732635"/>
            <a:chOff x="0" y="0"/>
            <a:chExt cx="812800" cy="812800"/>
          </a:xfrm>
        </p:grpSpPr>
        <p:sp>
          <p:nvSpPr>
            <p:cNvPr id="388" name="Google Shape;388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0" name="Google Shape;390;p12"/>
          <p:cNvGrpSpPr/>
          <p:nvPr/>
        </p:nvGrpSpPr>
        <p:grpSpPr>
          <a:xfrm>
            <a:off x="700127" y="918415"/>
            <a:ext cx="1442291" cy="1442291"/>
            <a:chOff x="0" y="0"/>
            <a:chExt cx="812800" cy="812800"/>
          </a:xfrm>
        </p:grpSpPr>
        <p:sp>
          <p:nvSpPr>
            <p:cNvPr id="391" name="Google Shape;391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12"/>
          <p:cNvSpPr/>
          <p:nvPr/>
        </p:nvSpPr>
        <p:spPr>
          <a:xfrm>
            <a:off x="12777480" y="3452066"/>
            <a:ext cx="5510520" cy="6834934"/>
          </a:xfrm>
          <a:custGeom>
            <a:rect b="b" l="l" r="r" t="t"/>
            <a:pathLst>
              <a:path extrusionOk="0" h="6834934" w="5510520">
                <a:moveTo>
                  <a:pt x="0" y="0"/>
                </a:moveTo>
                <a:lnTo>
                  <a:pt x="5510520" y="0"/>
                </a:lnTo>
                <a:lnTo>
                  <a:pt x="5510520" y="6834934"/>
                </a:lnTo>
                <a:lnTo>
                  <a:pt x="0" y="6834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6430"/>
            </a:stretch>
          </a:blipFill>
          <a:ln>
            <a:noFill/>
          </a:ln>
        </p:spPr>
      </p:sp>
      <p:sp>
        <p:nvSpPr>
          <p:cNvPr id="394" name="Google Shape;394;p12"/>
          <p:cNvSpPr txBox="1"/>
          <p:nvPr/>
        </p:nvSpPr>
        <p:spPr>
          <a:xfrm>
            <a:off x="2168672" y="9005887"/>
            <a:ext cx="8640379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Проведення тренінгів, івентів, вебінарів</a:t>
            </a:r>
            <a:endParaRPr/>
          </a:p>
        </p:txBody>
      </p:sp>
      <p:sp>
        <p:nvSpPr>
          <p:cNvPr id="395" name="Google Shape;395;p12"/>
          <p:cNvSpPr txBox="1"/>
          <p:nvPr/>
        </p:nvSpPr>
        <p:spPr>
          <a:xfrm>
            <a:off x="3661631" y="899365"/>
            <a:ext cx="10964738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ВЗАЄМОДІЯ З  АСОЦІАЦІЯМИ</a:t>
            </a:r>
            <a:endParaRPr/>
          </a:p>
        </p:txBody>
      </p:sp>
      <p:sp>
        <p:nvSpPr>
          <p:cNvPr id="396" name="Google Shape;396;p12"/>
          <p:cNvSpPr txBox="1"/>
          <p:nvPr/>
        </p:nvSpPr>
        <p:spPr>
          <a:xfrm>
            <a:off x="2168672" y="3042096"/>
            <a:ext cx="12308849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Допомога членам організації з пошуком інженерів </a:t>
            </a:r>
            <a:endParaRPr/>
          </a:p>
        </p:txBody>
      </p:sp>
      <p:sp>
        <p:nvSpPr>
          <p:cNvPr id="397" name="Google Shape;397;p12"/>
          <p:cNvSpPr txBox="1"/>
          <p:nvPr/>
        </p:nvSpPr>
        <p:spPr>
          <a:xfrm>
            <a:off x="2168672" y="5772150"/>
            <a:ext cx="8181821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Розробка програм та ініціатив, запуск пілотних проєктів</a:t>
            </a:r>
            <a:endParaRPr/>
          </a:p>
        </p:txBody>
      </p:sp>
      <p:sp>
        <p:nvSpPr>
          <p:cNvPr id="398" name="Google Shape;398;p12"/>
          <p:cNvSpPr txBox="1"/>
          <p:nvPr/>
        </p:nvSpPr>
        <p:spPr>
          <a:xfrm>
            <a:off x="2142417" y="4322943"/>
            <a:ext cx="11899647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Створення нових робочих місць в оборонній сфері для цивільних, військових, ветеранів</a:t>
            </a:r>
            <a:endParaRPr/>
          </a:p>
        </p:txBody>
      </p:sp>
      <p:sp>
        <p:nvSpPr>
          <p:cNvPr id="399" name="Google Shape;399;p12"/>
          <p:cNvSpPr txBox="1"/>
          <p:nvPr/>
        </p:nvSpPr>
        <p:spPr>
          <a:xfrm>
            <a:off x="2168672" y="7426643"/>
            <a:ext cx="8181821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Участь у грантових проєктах</a:t>
            </a:r>
            <a:endParaRPr/>
          </a:p>
        </p:txBody>
      </p:sp>
      <p:sp>
        <p:nvSpPr>
          <p:cNvPr id="400" name="Google Shape;400;p12"/>
          <p:cNvSpPr txBox="1"/>
          <p:nvPr/>
        </p:nvSpPr>
        <p:spPr>
          <a:xfrm>
            <a:off x="1098198" y="1122456"/>
            <a:ext cx="584115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5" name="Google Shape;405;p13"/>
          <p:cNvCxnSpPr/>
          <p:nvPr/>
        </p:nvCxnSpPr>
        <p:spPr>
          <a:xfrm flipH="1" rot="10800000">
            <a:off x="1368763" y="2360706"/>
            <a:ext cx="52509" cy="9790336"/>
          </a:xfrm>
          <a:prstGeom prst="straightConnector1">
            <a:avLst/>
          </a:prstGeom>
          <a:noFill/>
          <a:ln cap="flat" cmpd="sng" w="66675">
            <a:solidFill>
              <a:srgbClr val="FEE6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06" name="Google Shape;406;p13"/>
          <p:cNvGrpSpPr/>
          <p:nvPr/>
        </p:nvGrpSpPr>
        <p:grpSpPr>
          <a:xfrm>
            <a:off x="1033463" y="2880566"/>
            <a:ext cx="732635" cy="732635"/>
            <a:chOff x="0" y="0"/>
            <a:chExt cx="812800" cy="812800"/>
          </a:xfrm>
        </p:grpSpPr>
        <p:sp>
          <p:nvSpPr>
            <p:cNvPr id="407" name="Google Shape;407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9" name="Google Shape;409;p13"/>
          <p:cNvGrpSpPr/>
          <p:nvPr/>
        </p:nvGrpSpPr>
        <p:grpSpPr>
          <a:xfrm>
            <a:off x="1033463" y="5818103"/>
            <a:ext cx="732635" cy="732635"/>
            <a:chOff x="0" y="0"/>
            <a:chExt cx="812800" cy="812800"/>
          </a:xfrm>
        </p:grpSpPr>
        <p:sp>
          <p:nvSpPr>
            <p:cNvPr id="410" name="Google Shape;410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13"/>
          <p:cNvGrpSpPr/>
          <p:nvPr/>
        </p:nvGrpSpPr>
        <p:grpSpPr>
          <a:xfrm>
            <a:off x="1033463" y="4332468"/>
            <a:ext cx="732635" cy="732635"/>
            <a:chOff x="0" y="0"/>
            <a:chExt cx="812800" cy="812800"/>
          </a:xfrm>
        </p:grpSpPr>
        <p:sp>
          <p:nvSpPr>
            <p:cNvPr id="413" name="Google Shape;413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p13"/>
          <p:cNvGrpSpPr/>
          <p:nvPr/>
        </p:nvGrpSpPr>
        <p:grpSpPr>
          <a:xfrm>
            <a:off x="1033463" y="7360363"/>
            <a:ext cx="732635" cy="732635"/>
            <a:chOff x="0" y="0"/>
            <a:chExt cx="812800" cy="812800"/>
          </a:xfrm>
        </p:grpSpPr>
        <p:sp>
          <p:nvSpPr>
            <p:cNvPr id="416" name="Google Shape;416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p13"/>
          <p:cNvGrpSpPr/>
          <p:nvPr/>
        </p:nvGrpSpPr>
        <p:grpSpPr>
          <a:xfrm>
            <a:off x="1033463" y="8788323"/>
            <a:ext cx="732635" cy="732635"/>
            <a:chOff x="0" y="0"/>
            <a:chExt cx="812800" cy="812800"/>
          </a:xfrm>
        </p:grpSpPr>
        <p:sp>
          <p:nvSpPr>
            <p:cNvPr id="419" name="Google Shape;419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1" name="Google Shape;421;p13"/>
          <p:cNvSpPr txBox="1"/>
          <p:nvPr/>
        </p:nvSpPr>
        <p:spPr>
          <a:xfrm>
            <a:off x="2168672" y="2956766"/>
            <a:ext cx="12308849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Визначення портрету шукача вакансії-інженера  </a:t>
            </a:r>
            <a:endParaRPr/>
          </a:p>
        </p:txBody>
      </p:sp>
      <p:sp>
        <p:nvSpPr>
          <p:cNvPr id="422" name="Google Shape;422;p13"/>
          <p:cNvSpPr txBox="1"/>
          <p:nvPr/>
        </p:nvSpPr>
        <p:spPr>
          <a:xfrm>
            <a:off x="2168672" y="4203485"/>
            <a:ext cx="9972245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Створення взаємодії між нашими рекрутерами та HR-департаментами</a:t>
            </a:r>
            <a:endParaRPr/>
          </a:p>
        </p:txBody>
      </p:sp>
      <p:grpSp>
        <p:nvGrpSpPr>
          <p:cNvPr id="423" name="Google Shape;423;p13"/>
          <p:cNvGrpSpPr/>
          <p:nvPr/>
        </p:nvGrpSpPr>
        <p:grpSpPr>
          <a:xfrm>
            <a:off x="700127" y="918415"/>
            <a:ext cx="1442291" cy="1442291"/>
            <a:chOff x="0" y="0"/>
            <a:chExt cx="812800" cy="812800"/>
          </a:xfrm>
        </p:grpSpPr>
        <p:sp>
          <p:nvSpPr>
            <p:cNvPr id="424" name="Google Shape;424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6" name="Google Shape;426;p13"/>
          <p:cNvSpPr/>
          <p:nvPr/>
        </p:nvSpPr>
        <p:spPr>
          <a:xfrm>
            <a:off x="10809052" y="3246883"/>
            <a:ext cx="10620522" cy="7075922"/>
          </a:xfrm>
          <a:custGeom>
            <a:rect b="b" l="l" r="r" t="t"/>
            <a:pathLst>
              <a:path extrusionOk="0" h="7075922" w="10620522">
                <a:moveTo>
                  <a:pt x="0" y="0"/>
                </a:moveTo>
                <a:lnTo>
                  <a:pt x="10620521" y="0"/>
                </a:lnTo>
                <a:lnTo>
                  <a:pt x="10620521" y="7075922"/>
                </a:lnTo>
                <a:lnTo>
                  <a:pt x="0" y="7075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13"/>
          <p:cNvSpPr txBox="1"/>
          <p:nvPr/>
        </p:nvSpPr>
        <p:spPr>
          <a:xfrm>
            <a:off x="2142417" y="7239000"/>
            <a:ext cx="8640300" cy="16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Підвищення </a:t>
            </a:r>
            <a:r>
              <a:rPr lang="en-US" sz="3200"/>
              <a:t>інжинірингових</a:t>
            </a: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знань існуючого персоналу: тренінги, вебінари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3"/>
          <p:cNvSpPr txBox="1"/>
          <p:nvPr/>
        </p:nvSpPr>
        <p:spPr>
          <a:xfrm>
            <a:off x="3314692" y="1201695"/>
            <a:ext cx="12009210" cy="15503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ВЗАЄМОДІЯ З MILITARY TECH КОМПАНІЯМИ</a:t>
            </a:r>
            <a:endParaRPr/>
          </a:p>
        </p:txBody>
      </p:sp>
      <p:sp>
        <p:nvSpPr>
          <p:cNvPr id="429" name="Google Shape;429;p13"/>
          <p:cNvSpPr txBox="1"/>
          <p:nvPr/>
        </p:nvSpPr>
        <p:spPr>
          <a:xfrm>
            <a:off x="2178197" y="5772150"/>
            <a:ext cx="8181821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Пошук вакансії-інженера </a:t>
            </a:r>
            <a:endParaRPr/>
          </a:p>
        </p:txBody>
      </p:sp>
      <p:sp>
        <p:nvSpPr>
          <p:cNvPr id="430" name="Google Shape;430;p13"/>
          <p:cNvSpPr txBox="1"/>
          <p:nvPr/>
        </p:nvSpPr>
        <p:spPr>
          <a:xfrm>
            <a:off x="2142417" y="8902228"/>
            <a:ext cx="9518700" cy="10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Спільна розробка та участь у </a:t>
            </a:r>
            <a:r>
              <a:rPr lang="en-US" sz="3200"/>
              <a:t>створенні</a:t>
            </a: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нових hardware проєктах </a:t>
            </a:r>
            <a:endParaRPr/>
          </a:p>
        </p:txBody>
      </p:sp>
      <p:sp>
        <p:nvSpPr>
          <p:cNvPr id="431" name="Google Shape;431;p13"/>
          <p:cNvSpPr txBox="1"/>
          <p:nvPr/>
        </p:nvSpPr>
        <p:spPr>
          <a:xfrm>
            <a:off x="1098198" y="1122456"/>
            <a:ext cx="584115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6" name="Google Shape;436;p14"/>
          <p:cNvCxnSpPr/>
          <p:nvPr/>
        </p:nvCxnSpPr>
        <p:spPr>
          <a:xfrm flipH="1" rot="10800000">
            <a:off x="1368763" y="2360706"/>
            <a:ext cx="52509" cy="9790336"/>
          </a:xfrm>
          <a:prstGeom prst="straightConnector1">
            <a:avLst/>
          </a:prstGeom>
          <a:noFill/>
          <a:ln cap="flat" cmpd="sng" w="66675">
            <a:solidFill>
              <a:srgbClr val="FEE6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37" name="Google Shape;437;p14"/>
          <p:cNvGrpSpPr/>
          <p:nvPr/>
        </p:nvGrpSpPr>
        <p:grpSpPr>
          <a:xfrm>
            <a:off x="1033463" y="3347026"/>
            <a:ext cx="732635" cy="732635"/>
            <a:chOff x="0" y="0"/>
            <a:chExt cx="812800" cy="812800"/>
          </a:xfrm>
        </p:grpSpPr>
        <p:sp>
          <p:nvSpPr>
            <p:cNvPr id="438" name="Google Shape;438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p14"/>
          <p:cNvGrpSpPr/>
          <p:nvPr/>
        </p:nvGrpSpPr>
        <p:grpSpPr>
          <a:xfrm>
            <a:off x="1033463" y="5936345"/>
            <a:ext cx="732635" cy="732635"/>
            <a:chOff x="0" y="0"/>
            <a:chExt cx="812800" cy="812800"/>
          </a:xfrm>
        </p:grpSpPr>
        <p:sp>
          <p:nvSpPr>
            <p:cNvPr id="441" name="Google Shape;441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p14"/>
          <p:cNvGrpSpPr/>
          <p:nvPr/>
        </p:nvGrpSpPr>
        <p:grpSpPr>
          <a:xfrm>
            <a:off x="1033463" y="4641685"/>
            <a:ext cx="732635" cy="732635"/>
            <a:chOff x="0" y="0"/>
            <a:chExt cx="812800" cy="812800"/>
          </a:xfrm>
        </p:grpSpPr>
        <p:sp>
          <p:nvSpPr>
            <p:cNvPr id="444" name="Google Shape;444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p14"/>
          <p:cNvGrpSpPr/>
          <p:nvPr/>
        </p:nvGrpSpPr>
        <p:grpSpPr>
          <a:xfrm>
            <a:off x="1033463" y="7231005"/>
            <a:ext cx="732635" cy="732635"/>
            <a:chOff x="0" y="0"/>
            <a:chExt cx="812800" cy="812800"/>
          </a:xfrm>
        </p:grpSpPr>
        <p:sp>
          <p:nvSpPr>
            <p:cNvPr id="447" name="Google Shape;447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9" name="Google Shape;449;p14"/>
          <p:cNvGrpSpPr/>
          <p:nvPr/>
        </p:nvGrpSpPr>
        <p:grpSpPr>
          <a:xfrm>
            <a:off x="1033463" y="8525665"/>
            <a:ext cx="732635" cy="732635"/>
            <a:chOff x="0" y="0"/>
            <a:chExt cx="812800" cy="812800"/>
          </a:xfrm>
        </p:grpSpPr>
        <p:sp>
          <p:nvSpPr>
            <p:cNvPr id="450" name="Google Shape;450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2" name="Google Shape;452;p14"/>
          <p:cNvGrpSpPr/>
          <p:nvPr/>
        </p:nvGrpSpPr>
        <p:grpSpPr>
          <a:xfrm>
            <a:off x="700127" y="918415"/>
            <a:ext cx="1442291" cy="1442291"/>
            <a:chOff x="0" y="0"/>
            <a:chExt cx="812800" cy="812800"/>
          </a:xfrm>
        </p:grpSpPr>
        <p:sp>
          <p:nvSpPr>
            <p:cNvPr id="453" name="Google Shape;453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5" name="Google Shape;455;p14"/>
          <p:cNvSpPr/>
          <p:nvPr/>
        </p:nvSpPr>
        <p:spPr>
          <a:xfrm>
            <a:off x="8743399" y="-304912"/>
            <a:ext cx="10591912" cy="10591912"/>
          </a:xfrm>
          <a:custGeom>
            <a:rect b="b" l="l" r="r" t="t"/>
            <a:pathLst>
              <a:path extrusionOk="0" h="10591912" w="10591912">
                <a:moveTo>
                  <a:pt x="0" y="0"/>
                </a:moveTo>
                <a:lnTo>
                  <a:pt x="10591913" y="0"/>
                </a:lnTo>
                <a:lnTo>
                  <a:pt x="10591913" y="10591912"/>
                </a:lnTo>
                <a:lnTo>
                  <a:pt x="0" y="10591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14"/>
          <p:cNvSpPr txBox="1"/>
          <p:nvPr/>
        </p:nvSpPr>
        <p:spPr>
          <a:xfrm>
            <a:off x="2168672" y="7378050"/>
            <a:ext cx="682504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Участь у грантових проєктах </a:t>
            </a:r>
            <a:endParaRPr/>
          </a:p>
        </p:txBody>
      </p:sp>
      <p:sp>
        <p:nvSpPr>
          <p:cNvPr id="457" name="Google Shape;457;p14"/>
          <p:cNvSpPr txBox="1"/>
          <p:nvPr/>
        </p:nvSpPr>
        <p:spPr>
          <a:xfrm>
            <a:off x="3139395" y="1080075"/>
            <a:ext cx="120093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ВІЙСЬКОВІ ТА ВЕТЕРАНСЬКІ </a:t>
            </a:r>
            <a:r>
              <a:rPr lang="en-US" sz="5000"/>
              <a:t>ОРГАНІЗАЦІЇ</a:t>
            </a:r>
            <a:endParaRPr/>
          </a:p>
        </p:txBody>
      </p:sp>
      <p:sp>
        <p:nvSpPr>
          <p:cNvPr id="458" name="Google Shape;458;p14"/>
          <p:cNvSpPr txBox="1"/>
          <p:nvPr/>
        </p:nvSpPr>
        <p:spPr>
          <a:xfrm>
            <a:off x="2168672" y="6116530"/>
            <a:ext cx="809246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Розробка освітніх проєктів та ініціатив</a:t>
            </a:r>
            <a:endParaRPr/>
          </a:p>
        </p:txBody>
      </p:sp>
      <p:sp>
        <p:nvSpPr>
          <p:cNvPr id="459" name="Google Shape;459;p14"/>
          <p:cNvSpPr txBox="1"/>
          <p:nvPr/>
        </p:nvSpPr>
        <p:spPr>
          <a:xfrm>
            <a:off x="2168672" y="4503178"/>
            <a:ext cx="9972245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Створення взаємодії між нашими департаментами</a:t>
            </a:r>
            <a:endParaRPr/>
          </a:p>
        </p:txBody>
      </p:sp>
      <p:sp>
        <p:nvSpPr>
          <p:cNvPr id="460" name="Google Shape;460;p14"/>
          <p:cNvSpPr txBox="1"/>
          <p:nvPr/>
        </p:nvSpPr>
        <p:spPr>
          <a:xfrm>
            <a:off x="2142417" y="8677670"/>
            <a:ext cx="642335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Навчання учнів інженерії</a:t>
            </a:r>
            <a:endParaRPr/>
          </a:p>
        </p:txBody>
      </p:sp>
      <p:sp>
        <p:nvSpPr>
          <p:cNvPr id="461" name="Google Shape;461;p14"/>
          <p:cNvSpPr txBox="1"/>
          <p:nvPr/>
        </p:nvSpPr>
        <p:spPr>
          <a:xfrm>
            <a:off x="1110855" y="1122456"/>
            <a:ext cx="5588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462" name="Google Shape;462;p14"/>
          <p:cNvSpPr txBox="1"/>
          <p:nvPr/>
        </p:nvSpPr>
        <p:spPr>
          <a:xfrm>
            <a:off x="2142417" y="2975155"/>
            <a:ext cx="8640300" cy="16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Підвищення </a:t>
            </a:r>
            <a:r>
              <a:rPr lang="en-US" sz="3200"/>
              <a:t>інжинірингових</a:t>
            </a: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знань: тренінги, вебінари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7" name="Google Shape;467;p15"/>
          <p:cNvCxnSpPr/>
          <p:nvPr/>
        </p:nvCxnSpPr>
        <p:spPr>
          <a:xfrm flipH="1" rot="10800000">
            <a:off x="1368763" y="2360706"/>
            <a:ext cx="52509" cy="9790336"/>
          </a:xfrm>
          <a:prstGeom prst="straightConnector1">
            <a:avLst/>
          </a:prstGeom>
          <a:noFill/>
          <a:ln cap="flat" cmpd="sng" w="66675">
            <a:solidFill>
              <a:srgbClr val="FEE6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68" name="Google Shape;468;p15"/>
          <p:cNvGrpSpPr/>
          <p:nvPr/>
        </p:nvGrpSpPr>
        <p:grpSpPr>
          <a:xfrm>
            <a:off x="1033463" y="3347026"/>
            <a:ext cx="732635" cy="732635"/>
            <a:chOff x="0" y="0"/>
            <a:chExt cx="812800" cy="812800"/>
          </a:xfrm>
        </p:grpSpPr>
        <p:sp>
          <p:nvSpPr>
            <p:cNvPr id="469" name="Google Shape;469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15"/>
          <p:cNvGrpSpPr/>
          <p:nvPr/>
        </p:nvGrpSpPr>
        <p:grpSpPr>
          <a:xfrm>
            <a:off x="1033463" y="5936345"/>
            <a:ext cx="732635" cy="732635"/>
            <a:chOff x="0" y="0"/>
            <a:chExt cx="812800" cy="812800"/>
          </a:xfrm>
        </p:grpSpPr>
        <p:sp>
          <p:nvSpPr>
            <p:cNvPr id="472" name="Google Shape;472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" name="Google Shape;474;p15"/>
          <p:cNvGrpSpPr/>
          <p:nvPr/>
        </p:nvGrpSpPr>
        <p:grpSpPr>
          <a:xfrm>
            <a:off x="1033463" y="4641685"/>
            <a:ext cx="732635" cy="732635"/>
            <a:chOff x="0" y="0"/>
            <a:chExt cx="812800" cy="812800"/>
          </a:xfrm>
        </p:grpSpPr>
        <p:sp>
          <p:nvSpPr>
            <p:cNvPr id="475" name="Google Shape;475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15"/>
          <p:cNvGrpSpPr/>
          <p:nvPr/>
        </p:nvGrpSpPr>
        <p:grpSpPr>
          <a:xfrm>
            <a:off x="1033463" y="7231005"/>
            <a:ext cx="732635" cy="732635"/>
            <a:chOff x="0" y="0"/>
            <a:chExt cx="812800" cy="812800"/>
          </a:xfrm>
        </p:grpSpPr>
        <p:sp>
          <p:nvSpPr>
            <p:cNvPr id="478" name="Google Shape;478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Google Shape;480;p15"/>
          <p:cNvGrpSpPr/>
          <p:nvPr/>
        </p:nvGrpSpPr>
        <p:grpSpPr>
          <a:xfrm>
            <a:off x="1033463" y="8525665"/>
            <a:ext cx="732635" cy="732635"/>
            <a:chOff x="0" y="0"/>
            <a:chExt cx="812800" cy="812800"/>
          </a:xfrm>
        </p:grpSpPr>
        <p:sp>
          <p:nvSpPr>
            <p:cNvPr id="481" name="Google Shape;481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700127" y="918415"/>
            <a:ext cx="1442291" cy="1442291"/>
            <a:chOff x="0" y="0"/>
            <a:chExt cx="812800" cy="812800"/>
          </a:xfrm>
        </p:grpSpPr>
        <p:sp>
          <p:nvSpPr>
            <p:cNvPr id="484" name="Google Shape;484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6" name="Google Shape;486;p15"/>
          <p:cNvSpPr/>
          <p:nvPr/>
        </p:nvSpPr>
        <p:spPr>
          <a:xfrm>
            <a:off x="8565774" y="3347026"/>
            <a:ext cx="10396454" cy="6939633"/>
          </a:xfrm>
          <a:custGeom>
            <a:rect b="b" l="l" r="r" t="t"/>
            <a:pathLst>
              <a:path extrusionOk="0" h="6939633" w="10396454">
                <a:moveTo>
                  <a:pt x="0" y="0"/>
                </a:moveTo>
                <a:lnTo>
                  <a:pt x="10396455" y="0"/>
                </a:lnTo>
                <a:lnTo>
                  <a:pt x="10396455" y="6939633"/>
                </a:lnTo>
                <a:lnTo>
                  <a:pt x="0" y="6939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7" name="Google Shape;487;p15"/>
          <p:cNvSpPr txBox="1"/>
          <p:nvPr/>
        </p:nvSpPr>
        <p:spPr>
          <a:xfrm>
            <a:off x="1941576" y="7468340"/>
            <a:ext cx="682504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Розробка Проєктів та ініціатив</a:t>
            </a:r>
            <a:endParaRPr/>
          </a:p>
        </p:txBody>
      </p:sp>
      <p:sp>
        <p:nvSpPr>
          <p:cNvPr id="488" name="Google Shape;488;p15"/>
          <p:cNvSpPr txBox="1"/>
          <p:nvPr/>
        </p:nvSpPr>
        <p:spPr>
          <a:xfrm>
            <a:off x="3139395" y="955768"/>
            <a:ext cx="120093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ВЗАЄМОДІЯ З ФОНДАМИ ТА </a:t>
            </a:r>
            <a:r>
              <a:rPr lang="en-US" sz="5000"/>
              <a:t>ГРОМАДСЬКИМИ</a:t>
            </a:r>
            <a:r>
              <a:rPr b="0" i="0" lang="en-US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ОБ’ЄДНАННЯМИ </a:t>
            </a:r>
            <a:endParaRPr/>
          </a:p>
        </p:txBody>
      </p:sp>
      <p:sp>
        <p:nvSpPr>
          <p:cNvPr id="489" name="Google Shape;489;p15"/>
          <p:cNvSpPr txBox="1"/>
          <p:nvPr/>
        </p:nvSpPr>
        <p:spPr>
          <a:xfrm>
            <a:off x="1931278" y="4755590"/>
            <a:ext cx="896950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Фінансування навчанню 10000 інженерів</a:t>
            </a:r>
            <a:endParaRPr/>
          </a:p>
        </p:txBody>
      </p:sp>
      <p:sp>
        <p:nvSpPr>
          <p:cNvPr id="490" name="Google Shape;490;p15"/>
          <p:cNvSpPr txBox="1"/>
          <p:nvPr/>
        </p:nvSpPr>
        <p:spPr>
          <a:xfrm>
            <a:off x="1954257" y="3584015"/>
            <a:ext cx="697532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Участь в грантових проєктах</a:t>
            </a:r>
            <a:endParaRPr/>
          </a:p>
        </p:txBody>
      </p:sp>
      <p:sp>
        <p:nvSpPr>
          <p:cNvPr id="491" name="Google Shape;491;p15"/>
          <p:cNvSpPr txBox="1"/>
          <p:nvPr/>
        </p:nvSpPr>
        <p:spPr>
          <a:xfrm>
            <a:off x="1931278" y="6066820"/>
            <a:ext cx="9972300" cy="10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Фінансування розробки освітніх 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курсів та матеріалів для шкіл </a:t>
            </a:r>
            <a:endParaRPr/>
          </a:p>
        </p:txBody>
      </p:sp>
      <p:sp>
        <p:nvSpPr>
          <p:cNvPr id="492" name="Google Shape;492;p15"/>
          <p:cNvSpPr txBox="1"/>
          <p:nvPr/>
        </p:nvSpPr>
        <p:spPr>
          <a:xfrm>
            <a:off x="1954257" y="8639570"/>
            <a:ext cx="6423357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Працевлаштування ветеранів, цивільних, військових</a:t>
            </a:r>
            <a:endParaRPr/>
          </a:p>
        </p:txBody>
      </p:sp>
      <p:sp>
        <p:nvSpPr>
          <p:cNvPr id="493" name="Google Shape;493;p15"/>
          <p:cNvSpPr txBox="1"/>
          <p:nvPr/>
        </p:nvSpPr>
        <p:spPr>
          <a:xfrm>
            <a:off x="1098198" y="1122456"/>
            <a:ext cx="584115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8" name="Google Shape;498;p16"/>
          <p:cNvCxnSpPr/>
          <p:nvPr/>
        </p:nvCxnSpPr>
        <p:spPr>
          <a:xfrm flipH="1" rot="10800000">
            <a:off x="1368763" y="2360706"/>
            <a:ext cx="52509" cy="9790336"/>
          </a:xfrm>
          <a:prstGeom prst="straightConnector1">
            <a:avLst/>
          </a:prstGeom>
          <a:noFill/>
          <a:ln cap="flat" cmpd="sng" w="66675">
            <a:solidFill>
              <a:srgbClr val="FEE6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99" name="Google Shape;499;p16"/>
          <p:cNvGrpSpPr/>
          <p:nvPr/>
        </p:nvGrpSpPr>
        <p:grpSpPr>
          <a:xfrm>
            <a:off x="1033463" y="3347026"/>
            <a:ext cx="732635" cy="732635"/>
            <a:chOff x="0" y="0"/>
            <a:chExt cx="812800" cy="812800"/>
          </a:xfrm>
        </p:grpSpPr>
        <p:sp>
          <p:nvSpPr>
            <p:cNvPr id="500" name="Google Shape;500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2" name="Google Shape;502;p16"/>
          <p:cNvGrpSpPr/>
          <p:nvPr/>
        </p:nvGrpSpPr>
        <p:grpSpPr>
          <a:xfrm>
            <a:off x="1033463" y="5936345"/>
            <a:ext cx="732635" cy="732635"/>
            <a:chOff x="0" y="0"/>
            <a:chExt cx="812800" cy="812800"/>
          </a:xfrm>
        </p:grpSpPr>
        <p:sp>
          <p:nvSpPr>
            <p:cNvPr id="503" name="Google Shape;503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5" name="Google Shape;505;p16"/>
          <p:cNvGrpSpPr/>
          <p:nvPr/>
        </p:nvGrpSpPr>
        <p:grpSpPr>
          <a:xfrm>
            <a:off x="1033463" y="4641685"/>
            <a:ext cx="732635" cy="732635"/>
            <a:chOff x="0" y="0"/>
            <a:chExt cx="812800" cy="812800"/>
          </a:xfrm>
        </p:grpSpPr>
        <p:sp>
          <p:nvSpPr>
            <p:cNvPr id="506" name="Google Shape;506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8" name="Google Shape;508;p16"/>
          <p:cNvGrpSpPr/>
          <p:nvPr/>
        </p:nvGrpSpPr>
        <p:grpSpPr>
          <a:xfrm>
            <a:off x="1033463" y="7231005"/>
            <a:ext cx="732635" cy="732635"/>
            <a:chOff x="0" y="0"/>
            <a:chExt cx="812800" cy="812800"/>
          </a:xfrm>
        </p:grpSpPr>
        <p:sp>
          <p:nvSpPr>
            <p:cNvPr id="509" name="Google Shape;509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1" name="Google Shape;511;p16"/>
          <p:cNvGrpSpPr/>
          <p:nvPr/>
        </p:nvGrpSpPr>
        <p:grpSpPr>
          <a:xfrm>
            <a:off x="1033463" y="8525665"/>
            <a:ext cx="732635" cy="732635"/>
            <a:chOff x="0" y="0"/>
            <a:chExt cx="812800" cy="812800"/>
          </a:xfrm>
        </p:grpSpPr>
        <p:sp>
          <p:nvSpPr>
            <p:cNvPr id="512" name="Google Shape;512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4" name="Google Shape;514;p16"/>
          <p:cNvGrpSpPr/>
          <p:nvPr/>
        </p:nvGrpSpPr>
        <p:grpSpPr>
          <a:xfrm>
            <a:off x="700127" y="918415"/>
            <a:ext cx="1442291" cy="1442291"/>
            <a:chOff x="0" y="0"/>
            <a:chExt cx="812800" cy="812800"/>
          </a:xfrm>
        </p:grpSpPr>
        <p:sp>
          <p:nvSpPr>
            <p:cNvPr id="515" name="Google Shape;515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7" name="Google Shape;517;p16"/>
          <p:cNvSpPr/>
          <p:nvPr/>
        </p:nvSpPr>
        <p:spPr>
          <a:xfrm>
            <a:off x="8731820" y="2187863"/>
            <a:ext cx="12328989" cy="8229600"/>
          </a:xfrm>
          <a:custGeom>
            <a:rect b="b" l="l" r="r" t="t"/>
            <a:pathLst>
              <a:path extrusionOk="0" h="8229600" w="12328989">
                <a:moveTo>
                  <a:pt x="0" y="0"/>
                </a:moveTo>
                <a:lnTo>
                  <a:pt x="12328989" y="0"/>
                </a:lnTo>
                <a:lnTo>
                  <a:pt x="12328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8" name="Google Shape;518;p16"/>
          <p:cNvSpPr txBox="1"/>
          <p:nvPr/>
        </p:nvSpPr>
        <p:spPr>
          <a:xfrm>
            <a:off x="2168672" y="8639570"/>
            <a:ext cx="6033726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Участь у грантових проєктах </a:t>
            </a:r>
            <a:endParaRPr/>
          </a:p>
        </p:txBody>
      </p:sp>
      <p:sp>
        <p:nvSpPr>
          <p:cNvPr id="519" name="Google Shape;519;p16"/>
          <p:cNvSpPr txBox="1"/>
          <p:nvPr/>
        </p:nvSpPr>
        <p:spPr>
          <a:xfrm>
            <a:off x="3139395" y="1239511"/>
            <a:ext cx="12009210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ВЗАЄМОДІЯ З ІНЖЕНЕРНИМИ НАВЧАЛЬНИМИ ЗАКЛАДАМИ</a:t>
            </a:r>
            <a:endParaRPr/>
          </a:p>
        </p:txBody>
      </p:sp>
      <p:sp>
        <p:nvSpPr>
          <p:cNvPr id="520" name="Google Shape;520;p16"/>
          <p:cNvSpPr txBox="1"/>
          <p:nvPr/>
        </p:nvSpPr>
        <p:spPr>
          <a:xfrm>
            <a:off x="2168672" y="3460930"/>
            <a:ext cx="12308849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Надання набору з електроніки Українського виробництва</a:t>
            </a:r>
            <a:endParaRPr/>
          </a:p>
        </p:txBody>
      </p:sp>
      <p:sp>
        <p:nvSpPr>
          <p:cNvPr id="521" name="Google Shape;521;p16"/>
          <p:cNvSpPr txBox="1"/>
          <p:nvPr/>
        </p:nvSpPr>
        <p:spPr>
          <a:xfrm>
            <a:off x="2168672" y="6031398"/>
            <a:ext cx="809246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Розробка освітніх проєктів та ініціатив</a:t>
            </a:r>
            <a:endParaRPr/>
          </a:p>
        </p:txBody>
      </p:sp>
      <p:sp>
        <p:nvSpPr>
          <p:cNvPr id="522" name="Google Shape;522;p16"/>
          <p:cNvSpPr txBox="1"/>
          <p:nvPr/>
        </p:nvSpPr>
        <p:spPr>
          <a:xfrm>
            <a:off x="2142417" y="6973780"/>
            <a:ext cx="9972300" cy="10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Підвищення </a:t>
            </a:r>
            <a:r>
              <a:rPr lang="en-US" sz="3200"/>
              <a:t>інжинірингових</a:t>
            </a: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знань існуючого персоналу: тренінги, вебінари</a:t>
            </a:r>
            <a:endParaRPr/>
          </a:p>
        </p:txBody>
      </p:sp>
      <p:sp>
        <p:nvSpPr>
          <p:cNvPr id="523" name="Google Shape;523;p16"/>
          <p:cNvSpPr txBox="1"/>
          <p:nvPr/>
        </p:nvSpPr>
        <p:spPr>
          <a:xfrm>
            <a:off x="2168672" y="4556701"/>
            <a:ext cx="9363756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Надання освітніх програм  для шкіл та Профтехам</a:t>
            </a:r>
            <a:endParaRPr/>
          </a:p>
        </p:txBody>
      </p:sp>
      <p:sp>
        <p:nvSpPr>
          <p:cNvPr id="524" name="Google Shape;524;p16"/>
          <p:cNvSpPr txBox="1"/>
          <p:nvPr/>
        </p:nvSpPr>
        <p:spPr>
          <a:xfrm>
            <a:off x="1098198" y="1122456"/>
            <a:ext cx="584115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7"/>
          <p:cNvSpPr/>
          <p:nvPr/>
        </p:nvSpPr>
        <p:spPr>
          <a:xfrm>
            <a:off x="12717683" y="3836626"/>
            <a:ext cx="4541617" cy="4541617"/>
          </a:xfrm>
          <a:custGeom>
            <a:rect b="b" l="l" r="r" t="t"/>
            <a:pathLst>
              <a:path extrusionOk="0" h="4541617" w="4541617">
                <a:moveTo>
                  <a:pt x="0" y="0"/>
                </a:moveTo>
                <a:lnTo>
                  <a:pt x="4541617" y="0"/>
                </a:lnTo>
                <a:lnTo>
                  <a:pt x="4541617" y="4541617"/>
                </a:lnTo>
                <a:lnTo>
                  <a:pt x="0" y="4541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30" name="Google Shape;530;p17"/>
          <p:cNvGrpSpPr/>
          <p:nvPr/>
        </p:nvGrpSpPr>
        <p:grpSpPr>
          <a:xfrm>
            <a:off x="7002412" y="6597507"/>
            <a:ext cx="4715251" cy="1015610"/>
            <a:chOff x="0" y="-28575"/>
            <a:chExt cx="1241877" cy="267486"/>
          </a:xfrm>
        </p:grpSpPr>
        <p:sp>
          <p:nvSpPr>
            <p:cNvPr id="531" name="Google Shape;531;p17"/>
            <p:cNvSpPr/>
            <p:nvPr/>
          </p:nvSpPr>
          <p:spPr>
            <a:xfrm>
              <a:off x="0" y="0"/>
              <a:ext cx="1241877" cy="238911"/>
            </a:xfrm>
            <a:custGeom>
              <a:rect b="b" l="l" r="r" t="t"/>
              <a:pathLst>
                <a:path extrusionOk="0" h="238911" w="1241877">
                  <a:moveTo>
                    <a:pt x="83736" y="0"/>
                  </a:moveTo>
                  <a:lnTo>
                    <a:pt x="1158141" y="0"/>
                  </a:lnTo>
                  <a:cubicBezTo>
                    <a:pt x="1180349" y="0"/>
                    <a:pt x="1201647" y="8822"/>
                    <a:pt x="1217351" y="24526"/>
                  </a:cubicBezTo>
                  <a:cubicBezTo>
                    <a:pt x="1233055" y="40229"/>
                    <a:pt x="1241877" y="61528"/>
                    <a:pt x="1241877" y="83736"/>
                  </a:cubicBezTo>
                  <a:lnTo>
                    <a:pt x="1241877" y="155174"/>
                  </a:lnTo>
                  <a:cubicBezTo>
                    <a:pt x="1241877" y="177383"/>
                    <a:pt x="1233055" y="198681"/>
                    <a:pt x="1217351" y="214385"/>
                  </a:cubicBezTo>
                  <a:cubicBezTo>
                    <a:pt x="1201647" y="230088"/>
                    <a:pt x="1180349" y="238911"/>
                    <a:pt x="1158141" y="238911"/>
                  </a:cubicBezTo>
                  <a:lnTo>
                    <a:pt x="83736" y="238911"/>
                  </a:lnTo>
                  <a:cubicBezTo>
                    <a:pt x="37490" y="238911"/>
                    <a:pt x="0" y="201421"/>
                    <a:pt x="0" y="155174"/>
                  </a:cubicBezTo>
                  <a:lnTo>
                    <a:pt x="0" y="83736"/>
                  </a:lnTo>
                  <a:cubicBezTo>
                    <a:pt x="0" y="61528"/>
                    <a:pt x="8822" y="40229"/>
                    <a:pt x="24526" y="24526"/>
                  </a:cubicBezTo>
                  <a:cubicBezTo>
                    <a:pt x="40229" y="8822"/>
                    <a:pt x="61528" y="0"/>
                    <a:pt x="83736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17"/>
            <p:cNvSpPr txBox="1"/>
            <p:nvPr/>
          </p:nvSpPr>
          <p:spPr>
            <a:xfrm>
              <a:off x="0" y="-28575"/>
              <a:ext cx="1241877" cy="2674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3" name="Google Shape;533;p17"/>
          <p:cNvSpPr txBox="1"/>
          <p:nvPr/>
        </p:nvSpPr>
        <p:spPr>
          <a:xfrm>
            <a:off x="4115851" y="1279408"/>
            <a:ext cx="10056298" cy="18840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ЗАПРОШУЄМО ДО СПІВПРАЦІ! </a:t>
            </a:r>
            <a:endParaRPr/>
          </a:p>
        </p:txBody>
      </p:sp>
      <p:sp>
        <p:nvSpPr>
          <p:cNvPr id="534" name="Google Shape;534;p17"/>
          <p:cNvSpPr txBox="1"/>
          <p:nvPr/>
        </p:nvSpPr>
        <p:spPr>
          <a:xfrm>
            <a:off x="7334229" y="6894974"/>
            <a:ext cx="3050381" cy="6321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Влад Конов</a:t>
            </a:r>
            <a:endParaRPr/>
          </a:p>
        </p:txBody>
      </p:sp>
      <p:sp>
        <p:nvSpPr>
          <p:cNvPr id="535" name="Google Shape;535;p17"/>
          <p:cNvSpPr txBox="1"/>
          <p:nvPr/>
        </p:nvSpPr>
        <p:spPr>
          <a:xfrm>
            <a:off x="7334229" y="8015890"/>
            <a:ext cx="4192860" cy="544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vk@nanitrobot.com</a:t>
            </a:r>
            <a:endParaRPr/>
          </a:p>
        </p:txBody>
      </p:sp>
      <p:sp>
        <p:nvSpPr>
          <p:cNvPr id="536" name="Google Shape;536;p17"/>
          <p:cNvSpPr txBox="1"/>
          <p:nvPr/>
        </p:nvSpPr>
        <p:spPr>
          <a:xfrm>
            <a:off x="12807847" y="8550560"/>
            <a:ext cx="4361290" cy="458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http://nanitrobot.com</a:t>
            </a:r>
            <a:endParaRPr/>
          </a:p>
        </p:txBody>
      </p:sp>
      <p:sp>
        <p:nvSpPr>
          <p:cNvPr id="537" name="Google Shape;537;p17"/>
          <p:cNvSpPr/>
          <p:nvPr/>
        </p:nvSpPr>
        <p:spPr>
          <a:xfrm>
            <a:off x="176602" y="1874432"/>
            <a:ext cx="6484990" cy="7134967"/>
          </a:xfrm>
          <a:custGeom>
            <a:rect b="b" l="l" r="r" t="t"/>
            <a:pathLst>
              <a:path extrusionOk="0" h="7134967" w="6484990">
                <a:moveTo>
                  <a:pt x="0" y="0"/>
                </a:moveTo>
                <a:lnTo>
                  <a:pt x="6484991" y="0"/>
                </a:lnTo>
                <a:lnTo>
                  <a:pt x="6484991" y="7134966"/>
                </a:lnTo>
                <a:lnTo>
                  <a:pt x="0" y="7134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2"/>
          <p:cNvGrpSpPr/>
          <p:nvPr/>
        </p:nvGrpSpPr>
        <p:grpSpPr>
          <a:xfrm>
            <a:off x="1241650" y="2849489"/>
            <a:ext cx="9688573" cy="1806724"/>
            <a:chOff x="0" y="0"/>
            <a:chExt cx="3290439" cy="613601"/>
          </a:xfrm>
        </p:grpSpPr>
        <p:sp>
          <p:nvSpPr>
            <p:cNvPr id="95" name="Google Shape;95;p2"/>
            <p:cNvSpPr/>
            <p:nvPr/>
          </p:nvSpPr>
          <p:spPr>
            <a:xfrm>
              <a:off x="0" y="0"/>
              <a:ext cx="3290439" cy="613601"/>
            </a:xfrm>
            <a:custGeom>
              <a:rect b="b" l="l" r="r" t="t"/>
              <a:pathLst>
                <a:path extrusionOk="0" h="613601" w="3290439">
                  <a:moveTo>
                    <a:pt x="8790" y="0"/>
                  </a:moveTo>
                  <a:lnTo>
                    <a:pt x="3281649" y="0"/>
                  </a:lnTo>
                  <a:cubicBezTo>
                    <a:pt x="3286503" y="0"/>
                    <a:pt x="3290439" y="3935"/>
                    <a:pt x="3290439" y="8790"/>
                  </a:cubicBezTo>
                  <a:lnTo>
                    <a:pt x="3290439" y="604811"/>
                  </a:lnTo>
                  <a:cubicBezTo>
                    <a:pt x="3290439" y="607142"/>
                    <a:pt x="3289513" y="609378"/>
                    <a:pt x="3287864" y="611026"/>
                  </a:cubicBezTo>
                  <a:cubicBezTo>
                    <a:pt x="3286216" y="612674"/>
                    <a:pt x="3283980" y="613601"/>
                    <a:pt x="3281649" y="613601"/>
                  </a:cubicBezTo>
                  <a:lnTo>
                    <a:pt x="8790" y="613601"/>
                  </a:lnTo>
                  <a:cubicBezTo>
                    <a:pt x="6459" y="613601"/>
                    <a:pt x="4223" y="612674"/>
                    <a:pt x="2574" y="611026"/>
                  </a:cubicBezTo>
                  <a:cubicBezTo>
                    <a:pt x="926" y="609378"/>
                    <a:pt x="0" y="607142"/>
                    <a:pt x="0" y="604811"/>
                  </a:cubicBezTo>
                  <a:lnTo>
                    <a:pt x="0" y="8790"/>
                  </a:lnTo>
                  <a:cubicBezTo>
                    <a:pt x="0" y="6459"/>
                    <a:pt x="926" y="4223"/>
                    <a:pt x="2574" y="2574"/>
                  </a:cubicBezTo>
                  <a:cubicBezTo>
                    <a:pt x="4223" y="926"/>
                    <a:pt x="6459" y="0"/>
                    <a:pt x="8790" y="0"/>
                  </a:cubicBezTo>
                  <a:close/>
                </a:path>
              </a:pathLst>
            </a:custGeom>
            <a:solidFill>
              <a:srgbClr val="FFFFFF">
                <a:alpha val="2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 txBox="1"/>
            <p:nvPr/>
          </p:nvSpPr>
          <p:spPr>
            <a:xfrm>
              <a:off x="0" y="0"/>
              <a:ext cx="3290439" cy="613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2"/>
          <p:cNvGrpSpPr/>
          <p:nvPr/>
        </p:nvGrpSpPr>
        <p:grpSpPr>
          <a:xfrm>
            <a:off x="1241650" y="7210448"/>
            <a:ext cx="9688573" cy="2221526"/>
            <a:chOff x="0" y="0"/>
            <a:chExt cx="3290439" cy="754476"/>
          </a:xfrm>
        </p:grpSpPr>
        <p:sp>
          <p:nvSpPr>
            <p:cNvPr id="98" name="Google Shape;98;p2"/>
            <p:cNvSpPr/>
            <p:nvPr/>
          </p:nvSpPr>
          <p:spPr>
            <a:xfrm>
              <a:off x="0" y="0"/>
              <a:ext cx="3290439" cy="754476"/>
            </a:xfrm>
            <a:custGeom>
              <a:rect b="b" l="l" r="r" t="t"/>
              <a:pathLst>
                <a:path extrusionOk="0" h="754476" w="3290439">
                  <a:moveTo>
                    <a:pt x="8790" y="0"/>
                  </a:moveTo>
                  <a:lnTo>
                    <a:pt x="3281649" y="0"/>
                  </a:lnTo>
                  <a:cubicBezTo>
                    <a:pt x="3286503" y="0"/>
                    <a:pt x="3290439" y="3935"/>
                    <a:pt x="3290439" y="8790"/>
                  </a:cubicBezTo>
                  <a:lnTo>
                    <a:pt x="3290439" y="745686"/>
                  </a:lnTo>
                  <a:cubicBezTo>
                    <a:pt x="3290439" y="748017"/>
                    <a:pt x="3289513" y="750253"/>
                    <a:pt x="3287864" y="751901"/>
                  </a:cubicBezTo>
                  <a:cubicBezTo>
                    <a:pt x="3286216" y="753550"/>
                    <a:pt x="3283980" y="754476"/>
                    <a:pt x="3281649" y="754476"/>
                  </a:cubicBezTo>
                  <a:lnTo>
                    <a:pt x="8790" y="754476"/>
                  </a:lnTo>
                  <a:cubicBezTo>
                    <a:pt x="3935" y="754476"/>
                    <a:pt x="0" y="750541"/>
                    <a:pt x="0" y="745686"/>
                  </a:cubicBezTo>
                  <a:lnTo>
                    <a:pt x="0" y="8790"/>
                  </a:lnTo>
                  <a:cubicBezTo>
                    <a:pt x="0" y="6459"/>
                    <a:pt x="926" y="4223"/>
                    <a:pt x="2574" y="2574"/>
                  </a:cubicBezTo>
                  <a:cubicBezTo>
                    <a:pt x="4223" y="926"/>
                    <a:pt x="6459" y="0"/>
                    <a:pt x="8790" y="0"/>
                  </a:cubicBezTo>
                  <a:close/>
                </a:path>
              </a:pathLst>
            </a:custGeom>
            <a:solidFill>
              <a:srgbClr val="FFFFFF">
                <a:alpha val="2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 txBox="1"/>
            <p:nvPr/>
          </p:nvSpPr>
          <p:spPr>
            <a:xfrm>
              <a:off x="0" y="0"/>
              <a:ext cx="3290439" cy="7544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Google Shape;100;p2"/>
          <p:cNvGrpSpPr/>
          <p:nvPr/>
        </p:nvGrpSpPr>
        <p:grpSpPr>
          <a:xfrm>
            <a:off x="1241650" y="6424718"/>
            <a:ext cx="1925562" cy="1925562"/>
            <a:chOff x="0" y="0"/>
            <a:chExt cx="812800" cy="812800"/>
          </a:xfrm>
        </p:grpSpPr>
        <p:sp>
          <p:nvSpPr>
            <p:cNvPr id="101" name="Google Shape;101;p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2"/>
          <p:cNvGrpSpPr/>
          <p:nvPr/>
        </p:nvGrpSpPr>
        <p:grpSpPr>
          <a:xfrm>
            <a:off x="1231952" y="3003821"/>
            <a:ext cx="1925562" cy="1925562"/>
            <a:chOff x="0" y="0"/>
            <a:chExt cx="812800" cy="812800"/>
          </a:xfrm>
        </p:grpSpPr>
        <p:sp>
          <p:nvSpPr>
            <p:cNvPr id="104" name="Google Shape;104;p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2"/>
          <p:cNvSpPr/>
          <p:nvPr/>
        </p:nvSpPr>
        <p:spPr>
          <a:xfrm>
            <a:off x="1559005" y="3207047"/>
            <a:ext cx="1290854" cy="1481612"/>
          </a:xfrm>
          <a:custGeom>
            <a:rect b="b" l="l" r="r" t="t"/>
            <a:pathLst>
              <a:path extrusionOk="0" h="1481612" w="1290854">
                <a:moveTo>
                  <a:pt x="0" y="0"/>
                </a:moveTo>
                <a:lnTo>
                  <a:pt x="1290854" y="0"/>
                </a:lnTo>
                <a:lnTo>
                  <a:pt x="1290854" y="1481612"/>
                </a:lnTo>
                <a:lnTo>
                  <a:pt x="0" y="14816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2"/>
          <p:cNvSpPr/>
          <p:nvPr/>
        </p:nvSpPr>
        <p:spPr>
          <a:xfrm>
            <a:off x="1614516" y="6664019"/>
            <a:ext cx="1235342" cy="1446960"/>
          </a:xfrm>
          <a:custGeom>
            <a:rect b="b" l="l" r="r" t="t"/>
            <a:pathLst>
              <a:path extrusionOk="0" h="1446960" w="1235342">
                <a:moveTo>
                  <a:pt x="0" y="0"/>
                </a:moveTo>
                <a:lnTo>
                  <a:pt x="1235343" y="0"/>
                </a:lnTo>
                <a:lnTo>
                  <a:pt x="1235343" y="1446961"/>
                </a:lnTo>
                <a:lnTo>
                  <a:pt x="0" y="144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2"/>
          <p:cNvSpPr txBox="1"/>
          <p:nvPr/>
        </p:nvSpPr>
        <p:spPr>
          <a:xfrm>
            <a:off x="3498490" y="3962400"/>
            <a:ext cx="12289411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одній онлайн платформі зібрано понад 200 навчальних відео-уроків: від “Інженера Розумних систем“ до “Інженера Дронів“</a:t>
            </a:r>
            <a:endParaRPr/>
          </a:p>
        </p:txBody>
      </p:sp>
      <p:sp>
        <p:nvSpPr>
          <p:cNvPr id="109" name="Google Shape;109;p2"/>
          <p:cNvSpPr txBox="1"/>
          <p:nvPr/>
        </p:nvSpPr>
        <p:spPr>
          <a:xfrm>
            <a:off x="3498490" y="3130847"/>
            <a:ext cx="7902983" cy="6550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3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ОНЛАЙН ШКОЛА ІНЖЕНЕРІЇ </a:t>
            </a:r>
            <a:endParaRPr/>
          </a:p>
        </p:txBody>
      </p:sp>
      <p:sp>
        <p:nvSpPr>
          <p:cNvPr id="110" name="Google Shape;110;p2"/>
          <p:cNvSpPr txBox="1"/>
          <p:nvPr/>
        </p:nvSpPr>
        <p:spPr>
          <a:xfrm>
            <a:off x="4913872" y="1009650"/>
            <a:ext cx="8460257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NANIT ROBOT- ЦЕ:</a:t>
            </a:r>
            <a:endParaRPr/>
          </a:p>
        </p:txBody>
      </p:sp>
      <p:sp>
        <p:nvSpPr>
          <p:cNvPr id="111" name="Google Shape;111;p2"/>
          <p:cNvSpPr txBox="1"/>
          <p:nvPr/>
        </p:nvSpPr>
        <p:spPr>
          <a:xfrm>
            <a:off x="3498490" y="7377974"/>
            <a:ext cx="12454416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Навчальні наземні та авіа дрони, системи розумних міст на базі власного мікроконтролеру.</a:t>
            </a:r>
            <a:endParaRPr/>
          </a:p>
        </p:txBody>
      </p:sp>
      <p:sp>
        <p:nvSpPr>
          <p:cNvPr id="112" name="Google Shape;112;p2"/>
          <p:cNvSpPr txBox="1"/>
          <p:nvPr/>
        </p:nvSpPr>
        <p:spPr>
          <a:xfrm>
            <a:off x="3498490" y="5942949"/>
            <a:ext cx="10488792" cy="13312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УКРАЇНСЬКИЙ ВИРОБНИК КОНСТРУКТОРІВ З РОБОТОТЕХНІКИ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/>
          <p:nvPr/>
        </p:nvSpPr>
        <p:spPr>
          <a:xfrm>
            <a:off x="1028700" y="2750622"/>
            <a:ext cx="15989456" cy="1261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Ми віримо в те, що Нація Інженерів створить нове економічне диво, та збудує технологічний безпековий фундамент в Україні.</a:t>
            </a:r>
            <a:endParaRPr/>
          </a:p>
        </p:txBody>
      </p:sp>
      <p:sp>
        <p:nvSpPr>
          <p:cNvPr id="118" name="Google Shape;118;p3"/>
          <p:cNvSpPr txBox="1"/>
          <p:nvPr/>
        </p:nvSpPr>
        <p:spPr>
          <a:xfrm>
            <a:off x="1028700" y="1620322"/>
            <a:ext cx="5095096" cy="1124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ВІЗІЯ</a:t>
            </a:r>
            <a:endParaRPr/>
          </a:p>
        </p:txBody>
      </p:sp>
      <p:sp>
        <p:nvSpPr>
          <p:cNvPr id="119" name="Google Shape;119;p3"/>
          <p:cNvSpPr txBox="1"/>
          <p:nvPr/>
        </p:nvSpPr>
        <p:spPr>
          <a:xfrm>
            <a:off x="1028700" y="5366987"/>
            <a:ext cx="5095096" cy="1120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МІСІЯ</a:t>
            </a:r>
            <a:endParaRPr/>
          </a:p>
        </p:txBody>
      </p:sp>
      <p:sp>
        <p:nvSpPr>
          <p:cNvPr id="120" name="Google Shape;120;p3"/>
          <p:cNvSpPr txBox="1"/>
          <p:nvPr/>
        </p:nvSpPr>
        <p:spPr>
          <a:xfrm>
            <a:off x="1028700" y="6532697"/>
            <a:ext cx="16102811" cy="1261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Створити найякіснішу методологію інженерної освіти. Мета - до кінця 2027 року навчити інженерії 10000 чоловік та працевлаштувати їх.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/>
          <p:nvPr/>
        </p:nvSpPr>
        <p:spPr>
          <a:xfrm>
            <a:off x="689597" y="7815571"/>
            <a:ext cx="3733562" cy="2084781"/>
          </a:xfrm>
          <a:custGeom>
            <a:rect b="b" l="l" r="r" t="t"/>
            <a:pathLst>
              <a:path extrusionOk="0" h="2084781" w="3733562">
                <a:moveTo>
                  <a:pt x="0" y="0"/>
                </a:moveTo>
                <a:lnTo>
                  <a:pt x="3733562" y="0"/>
                </a:lnTo>
                <a:lnTo>
                  <a:pt x="3733562" y="2084781"/>
                </a:lnTo>
                <a:lnTo>
                  <a:pt x="0" y="2084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p4"/>
          <p:cNvSpPr/>
          <p:nvPr/>
        </p:nvSpPr>
        <p:spPr>
          <a:xfrm>
            <a:off x="5276047" y="7815571"/>
            <a:ext cx="3733561" cy="2084781"/>
          </a:xfrm>
          <a:custGeom>
            <a:rect b="b" l="l" r="r" t="t"/>
            <a:pathLst>
              <a:path extrusionOk="0" h="2084781" w="3733561">
                <a:moveTo>
                  <a:pt x="0" y="0"/>
                </a:moveTo>
                <a:lnTo>
                  <a:pt x="3733561" y="0"/>
                </a:lnTo>
                <a:lnTo>
                  <a:pt x="3733561" y="2084781"/>
                </a:lnTo>
                <a:lnTo>
                  <a:pt x="0" y="2084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4"/>
          <p:cNvSpPr/>
          <p:nvPr/>
        </p:nvSpPr>
        <p:spPr>
          <a:xfrm>
            <a:off x="9702909" y="7877167"/>
            <a:ext cx="3790176" cy="2023204"/>
          </a:xfrm>
          <a:custGeom>
            <a:rect b="b" l="l" r="r" t="t"/>
            <a:pathLst>
              <a:path extrusionOk="0" h="2727579" w="5109718">
                <a:moveTo>
                  <a:pt x="0" y="0"/>
                </a:moveTo>
                <a:lnTo>
                  <a:pt x="5109718" y="0"/>
                </a:lnTo>
                <a:lnTo>
                  <a:pt x="5109718" y="2727579"/>
                </a:lnTo>
                <a:lnTo>
                  <a:pt x="0" y="2727579"/>
                </a:lnTo>
                <a:close/>
              </a:path>
            </a:pathLst>
          </a:custGeom>
          <a:solidFill>
            <a:srgbClr val="FEE600"/>
          </a:solidFill>
          <a:ln>
            <a:noFill/>
          </a:ln>
        </p:spPr>
      </p:sp>
      <p:sp>
        <p:nvSpPr>
          <p:cNvPr id="128" name="Google Shape;128;p4"/>
          <p:cNvSpPr/>
          <p:nvPr/>
        </p:nvSpPr>
        <p:spPr>
          <a:xfrm>
            <a:off x="14149306" y="7815573"/>
            <a:ext cx="3790176" cy="2084813"/>
          </a:xfrm>
          <a:custGeom>
            <a:rect b="b" l="l" r="r" t="t"/>
            <a:pathLst>
              <a:path extrusionOk="0" h="2810637" w="5109718">
                <a:moveTo>
                  <a:pt x="0" y="0"/>
                </a:moveTo>
                <a:lnTo>
                  <a:pt x="5109718" y="0"/>
                </a:lnTo>
                <a:lnTo>
                  <a:pt x="5109718" y="2810637"/>
                </a:lnTo>
                <a:lnTo>
                  <a:pt x="0" y="2810637"/>
                </a:lnTo>
                <a:close/>
              </a:path>
            </a:pathLst>
          </a:custGeom>
          <a:solidFill>
            <a:srgbClr val="FEE600"/>
          </a:solidFill>
          <a:ln>
            <a:noFill/>
          </a:ln>
        </p:spPr>
      </p:sp>
      <p:sp>
        <p:nvSpPr>
          <p:cNvPr id="129" name="Google Shape;129;p4"/>
          <p:cNvSpPr/>
          <p:nvPr/>
        </p:nvSpPr>
        <p:spPr>
          <a:xfrm>
            <a:off x="7009047" y="3052187"/>
            <a:ext cx="5064274" cy="2920396"/>
          </a:xfrm>
          <a:custGeom>
            <a:rect b="b" l="l" r="r" t="t"/>
            <a:pathLst>
              <a:path extrusionOk="0" h="3937127" w="6827393">
                <a:moveTo>
                  <a:pt x="0" y="0"/>
                </a:moveTo>
                <a:lnTo>
                  <a:pt x="6827393" y="0"/>
                </a:lnTo>
                <a:lnTo>
                  <a:pt x="6827393" y="3937127"/>
                </a:lnTo>
                <a:lnTo>
                  <a:pt x="0" y="3937127"/>
                </a:lnTo>
                <a:close/>
              </a:path>
            </a:pathLst>
          </a:custGeom>
          <a:solidFill>
            <a:srgbClr val="FEE600"/>
          </a:solidFill>
          <a:ln>
            <a:noFill/>
          </a:ln>
        </p:spPr>
      </p:sp>
      <p:sp>
        <p:nvSpPr>
          <p:cNvPr id="130" name="Google Shape;130;p4"/>
          <p:cNvSpPr/>
          <p:nvPr/>
        </p:nvSpPr>
        <p:spPr>
          <a:xfrm>
            <a:off x="1028700" y="3052187"/>
            <a:ext cx="5082778" cy="2920396"/>
          </a:xfrm>
          <a:custGeom>
            <a:rect b="b" l="l" r="r" t="t"/>
            <a:pathLst>
              <a:path extrusionOk="0" h="3937127" w="6852338">
                <a:moveTo>
                  <a:pt x="0" y="0"/>
                </a:moveTo>
                <a:lnTo>
                  <a:pt x="6852338" y="0"/>
                </a:lnTo>
                <a:lnTo>
                  <a:pt x="6852338" y="3937127"/>
                </a:lnTo>
                <a:lnTo>
                  <a:pt x="0" y="3937127"/>
                </a:lnTo>
                <a:close/>
              </a:path>
            </a:pathLst>
          </a:custGeom>
          <a:solidFill>
            <a:srgbClr val="FEE600"/>
          </a:solidFill>
          <a:ln>
            <a:noFill/>
          </a:ln>
        </p:spPr>
      </p:sp>
      <p:sp>
        <p:nvSpPr>
          <p:cNvPr id="131" name="Google Shape;131;p4"/>
          <p:cNvSpPr/>
          <p:nvPr/>
        </p:nvSpPr>
        <p:spPr>
          <a:xfrm>
            <a:off x="12762234" y="2997305"/>
            <a:ext cx="4951137" cy="2971360"/>
          </a:xfrm>
          <a:custGeom>
            <a:rect b="b" l="l" r="r" t="t"/>
            <a:pathLst>
              <a:path extrusionOk="0" h="4005834" w="6674866">
                <a:moveTo>
                  <a:pt x="0" y="0"/>
                </a:moveTo>
                <a:lnTo>
                  <a:pt x="6674866" y="0"/>
                </a:lnTo>
                <a:lnTo>
                  <a:pt x="6674866" y="4005834"/>
                </a:lnTo>
                <a:lnTo>
                  <a:pt x="0" y="4005834"/>
                </a:lnTo>
                <a:close/>
              </a:path>
            </a:pathLst>
          </a:custGeom>
          <a:solidFill>
            <a:srgbClr val="FEE600"/>
          </a:solidFill>
          <a:ln>
            <a:noFill/>
          </a:ln>
        </p:spPr>
      </p:sp>
      <p:sp>
        <p:nvSpPr>
          <p:cNvPr id="132" name="Google Shape;132;p4"/>
          <p:cNvSpPr/>
          <p:nvPr/>
        </p:nvSpPr>
        <p:spPr>
          <a:xfrm>
            <a:off x="1028700" y="2256366"/>
            <a:ext cx="1845628" cy="1845628"/>
          </a:xfrm>
          <a:custGeom>
            <a:rect b="b" l="l" r="r" t="t"/>
            <a:pathLst>
              <a:path extrusionOk="0" h="1845628" w="1845628">
                <a:moveTo>
                  <a:pt x="0" y="0"/>
                </a:moveTo>
                <a:lnTo>
                  <a:pt x="1845628" y="0"/>
                </a:lnTo>
                <a:lnTo>
                  <a:pt x="1845628" y="1845629"/>
                </a:lnTo>
                <a:lnTo>
                  <a:pt x="0" y="1845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4"/>
          <p:cNvSpPr txBox="1"/>
          <p:nvPr/>
        </p:nvSpPr>
        <p:spPr>
          <a:xfrm>
            <a:off x="6680686" y="643565"/>
            <a:ext cx="4926628" cy="836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3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КОМАНДА</a:t>
            </a:r>
            <a:endParaRPr/>
          </a:p>
        </p:txBody>
      </p:sp>
      <p:sp>
        <p:nvSpPr>
          <p:cNvPr id="134" name="Google Shape;134;p4"/>
          <p:cNvSpPr txBox="1"/>
          <p:nvPr/>
        </p:nvSpPr>
        <p:spPr>
          <a:xfrm>
            <a:off x="9795213" y="8004727"/>
            <a:ext cx="3469440" cy="5988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58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Арсен</a:t>
            </a:r>
            <a:endParaRPr/>
          </a:p>
          <a:p>
            <a:pPr indent="0" lvl="0" marL="0" marR="0" rtl="0" algn="r">
              <a:lnSpc>
                <a:spcPct val="1513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31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Менеджер з продажів </a:t>
            </a:r>
            <a:endParaRPr/>
          </a:p>
        </p:txBody>
      </p:sp>
      <p:sp>
        <p:nvSpPr>
          <p:cNvPr id="135" name="Google Shape;135;p4"/>
          <p:cNvSpPr txBox="1"/>
          <p:nvPr/>
        </p:nvSpPr>
        <p:spPr>
          <a:xfrm>
            <a:off x="9756243" y="8703653"/>
            <a:ext cx="3725400" cy="11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65153" lvl="1" marL="330305" marR="0" rtl="0" algn="l">
              <a:lnSpc>
                <a:spcPct val="127534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29"/>
              <a:buFont typeface="Arial"/>
              <a:buChar char="•"/>
            </a:pPr>
            <a:r>
              <a:rPr b="0" i="0" lang="en-US" sz="152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Отримав $600 тис. продажів у 2022-2023 роках</a:t>
            </a:r>
            <a:endParaRPr/>
          </a:p>
          <a:p>
            <a:pPr indent="-165153" lvl="1" marL="330305" marR="0" rtl="0" algn="l">
              <a:lnSpc>
                <a:spcPct val="127534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29"/>
              <a:buFont typeface="Arial"/>
              <a:buChar char="•"/>
            </a:pPr>
            <a:r>
              <a:rPr b="0" i="0" lang="en-US" sz="152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5+ років у продажі послуг</a:t>
            </a:r>
            <a:endParaRPr/>
          </a:p>
          <a:p>
            <a:pPr indent="-165153" lvl="1" marL="330305" marR="0" rtl="0" algn="l">
              <a:lnSpc>
                <a:spcPct val="127599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29"/>
              <a:buFont typeface="Arial"/>
              <a:buChar char="•"/>
            </a:pPr>
            <a:r>
              <a:rPr b="0" i="0" lang="en-US" sz="152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Закриті угоди </a:t>
            </a:r>
            <a:endParaRPr/>
          </a:p>
        </p:txBody>
      </p:sp>
      <p:sp>
        <p:nvSpPr>
          <p:cNvPr id="136" name="Google Shape;136;p4"/>
          <p:cNvSpPr txBox="1"/>
          <p:nvPr/>
        </p:nvSpPr>
        <p:spPr>
          <a:xfrm>
            <a:off x="2887783" y="3316573"/>
            <a:ext cx="3046612" cy="3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3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73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Влад</a:t>
            </a:r>
            <a:endParaRPr/>
          </a:p>
        </p:txBody>
      </p:sp>
      <p:sp>
        <p:nvSpPr>
          <p:cNvPr id="137" name="Google Shape;137;p4"/>
          <p:cNvSpPr txBox="1"/>
          <p:nvPr/>
        </p:nvSpPr>
        <p:spPr>
          <a:xfrm>
            <a:off x="2779234" y="3653457"/>
            <a:ext cx="3332269" cy="571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1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CEO, керівник продукту</a:t>
            </a:r>
            <a:endParaRPr/>
          </a:p>
          <a:p>
            <a:pPr indent="0" lvl="0" marL="0" marR="0" rtl="0" algn="ctr">
              <a:lnSpc>
                <a:spcPct val="140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Співзасновник</a:t>
            </a:r>
            <a:endParaRPr/>
          </a:p>
        </p:txBody>
      </p:sp>
      <p:sp>
        <p:nvSpPr>
          <p:cNvPr id="138" name="Google Shape;138;p4"/>
          <p:cNvSpPr txBox="1"/>
          <p:nvPr/>
        </p:nvSpPr>
        <p:spPr>
          <a:xfrm>
            <a:off x="7341969" y="4483939"/>
            <a:ext cx="4375181" cy="1105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92178" lvl="1" marL="384355" marR="0" rtl="0" algn="l">
              <a:lnSpc>
                <a:spcPct val="127543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779"/>
              <a:buFont typeface="Arial"/>
              <a:buChar char="•"/>
            </a:pPr>
            <a:r>
              <a:rPr b="0" i="0" lang="en-US" sz="177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6+ років у маркетингу освітніх проектів</a:t>
            </a:r>
            <a:endParaRPr/>
          </a:p>
          <a:p>
            <a:pPr indent="-192178" lvl="1" marL="384355" marR="0" rtl="0" algn="l">
              <a:lnSpc>
                <a:spcPct val="127543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779"/>
              <a:buFont typeface="Arial"/>
              <a:buChar char="•"/>
            </a:pPr>
            <a:r>
              <a:rPr b="0" i="0" lang="en-US" sz="177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Виграв конкурс роботів “Софія”</a:t>
            </a:r>
            <a:endParaRPr/>
          </a:p>
          <a:p>
            <a:pPr indent="-192178" lvl="1" marL="384355" marR="0" rtl="0" algn="l">
              <a:lnSpc>
                <a:spcPct val="127599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779"/>
              <a:buFont typeface="Arial"/>
              <a:buChar char="•"/>
            </a:pPr>
            <a:r>
              <a:rPr b="0" i="0" lang="en-US" sz="177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Відкрив 23 школи робототехніки</a:t>
            </a:r>
            <a:endParaRPr/>
          </a:p>
        </p:txBody>
      </p:sp>
      <p:sp>
        <p:nvSpPr>
          <p:cNvPr id="139" name="Google Shape;139;p4"/>
          <p:cNvSpPr txBox="1"/>
          <p:nvPr/>
        </p:nvSpPr>
        <p:spPr>
          <a:xfrm>
            <a:off x="1267919" y="4440976"/>
            <a:ext cx="4693378" cy="11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2966" lvl="1" marL="214559" marR="0" rtl="0" algn="l">
              <a:lnSpc>
                <a:spcPct val="127543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779"/>
              <a:buFont typeface="Arial"/>
              <a:buChar char="•"/>
            </a:pPr>
            <a:r>
              <a:rPr b="0" i="0" lang="en-US" sz="177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7+ років CEO в компанії Edtech "Robo House"</a:t>
            </a:r>
            <a:endParaRPr/>
          </a:p>
          <a:p>
            <a:pPr indent="-112966" lvl="1" marL="214559" marR="0" rtl="0" algn="l">
              <a:lnSpc>
                <a:spcPct val="127543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779"/>
              <a:buFont typeface="Arial"/>
              <a:buChar char="•"/>
            </a:pPr>
            <a:r>
              <a:rPr b="0" i="0" lang="en-US" sz="177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Винахідник року за версією Softserve</a:t>
            </a:r>
            <a:endParaRPr/>
          </a:p>
          <a:p>
            <a:pPr indent="-112966" lvl="1" marL="214786" marR="0" rtl="0" algn="l">
              <a:lnSpc>
                <a:spcPct val="127599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779"/>
              <a:buFont typeface="Arial"/>
              <a:buChar char="•"/>
            </a:pPr>
            <a:r>
              <a:rPr b="0" i="0" lang="en-US" sz="177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Розробив 40 роботів для аутсорсингу</a:t>
            </a:r>
            <a:endParaRPr/>
          </a:p>
        </p:txBody>
      </p:sp>
      <p:sp>
        <p:nvSpPr>
          <p:cNvPr id="140" name="Google Shape;140;p4"/>
          <p:cNvSpPr txBox="1"/>
          <p:nvPr/>
        </p:nvSpPr>
        <p:spPr>
          <a:xfrm>
            <a:off x="12936064" y="4333801"/>
            <a:ext cx="4467068" cy="11229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92177" lvl="1" marL="384354" marR="0" rtl="0" algn="l">
              <a:lnSpc>
                <a:spcPct val="127543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779"/>
              <a:buFont typeface="Arial"/>
              <a:buChar char="•"/>
            </a:pPr>
            <a:r>
              <a:rPr b="0" i="0" lang="en-US" sz="177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24 роки в бізнесі</a:t>
            </a:r>
            <a:endParaRPr/>
          </a:p>
          <a:p>
            <a:pPr indent="-192177" lvl="1" marL="384354" marR="0" rtl="0" algn="l">
              <a:lnSpc>
                <a:spcPct val="127543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779"/>
              <a:buFont typeface="Arial"/>
              <a:buChar char="•"/>
            </a:pPr>
            <a:r>
              <a:rPr b="0" i="0" lang="en-US" sz="177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Лідер ринку дистрибуції  в Україні, </a:t>
            </a:r>
            <a:endParaRPr/>
          </a:p>
          <a:p>
            <a:pPr indent="-192177" lvl="1" marL="384354" marR="0" rtl="0" algn="l">
              <a:lnSpc>
                <a:spcPct val="127599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779"/>
              <a:buFont typeface="Arial"/>
              <a:buChar char="•"/>
            </a:pPr>
            <a:r>
              <a:rPr b="0" i="0" lang="en-US" sz="177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1000+ B2B клієнтів по всій Україні, Румунії, Польщі</a:t>
            </a:r>
            <a:endParaRPr/>
          </a:p>
        </p:txBody>
      </p:sp>
      <p:sp>
        <p:nvSpPr>
          <p:cNvPr id="141" name="Google Shape;141;p4"/>
          <p:cNvSpPr txBox="1"/>
          <p:nvPr/>
        </p:nvSpPr>
        <p:spPr>
          <a:xfrm>
            <a:off x="5378742" y="7969888"/>
            <a:ext cx="3461417" cy="631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98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58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Анастасія </a:t>
            </a:r>
            <a:endParaRPr/>
          </a:p>
          <a:p>
            <a:pPr indent="0" lvl="0" marL="0" marR="0" rtl="0" algn="r">
              <a:lnSpc>
                <a:spcPct val="1198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58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Менеджер з навчання</a:t>
            </a:r>
            <a:endParaRPr/>
          </a:p>
        </p:txBody>
      </p:sp>
      <p:sp>
        <p:nvSpPr>
          <p:cNvPr id="142" name="Google Shape;142;p4"/>
          <p:cNvSpPr txBox="1"/>
          <p:nvPr/>
        </p:nvSpPr>
        <p:spPr>
          <a:xfrm>
            <a:off x="5378742" y="8703653"/>
            <a:ext cx="3461417" cy="9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65152" lvl="1" marL="330305" marR="0" rtl="0" algn="l">
              <a:lnSpc>
                <a:spcPct val="127534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29"/>
              <a:buFont typeface="Arial"/>
              <a:buChar char="•"/>
            </a:pPr>
            <a:r>
              <a:rPr b="0" i="0" lang="en-US" sz="152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Створила 12 навчальних програм з робототехніки</a:t>
            </a:r>
            <a:endParaRPr/>
          </a:p>
          <a:p>
            <a:pPr indent="-165152" lvl="1" marL="330305" marR="0" rtl="0" algn="l">
              <a:lnSpc>
                <a:spcPct val="127599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29"/>
              <a:buFont typeface="Arial"/>
              <a:buChar char="•"/>
            </a:pPr>
            <a:r>
              <a:rPr b="0" i="0" lang="en-US" sz="152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4+ роки працює з дітьми у сфері освіти</a:t>
            </a:r>
            <a:endParaRPr/>
          </a:p>
        </p:txBody>
      </p:sp>
      <p:sp>
        <p:nvSpPr>
          <p:cNvPr id="143" name="Google Shape;143;p4"/>
          <p:cNvSpPr txBox="1"/>
          <p:nvPr/>
        </p:nvSpPr>
        <p:spPr>
          <a:xfrm>
            <a:off x="14278800" y="3198230"/>
            <a:ext cx="3267441" cy="3369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3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73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Павло </a:t>
            </a:r>
            <a:endParaRPr/>
          </a:p>
        </p:txBody>
      </p:sp>
      <p:sp>
        <p:nvSpPr>
          <p:cNvPr id="144" name="Google Shape;144;p4"/>
          <p:cNvSpPr txBox="1"/>
          <p:nvPr/>
        </p:nvSpPr>
        <p:spPr>
          <a:xfrm>
            <a:off x="14815670" y="3481862"/>
            <a:ext cx="2757066" cy="571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1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CFO</a:t>
            </a:r>
            <a:endParaRPr/>
          </a:p>
          <a:p>
            <a:pPr indent="0" lvl="0" marL="0" marR="0" rtl="0" algn="ctr">
              <a:lnSpc>
                <a:spcPct val="140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Співзасновник</a:t>
            </a:r>
            <a:endParaRPr/>
          </a:p>
        </p:txBody>
      </p:sp>
      <p:sp>
        <p:nvSpPr>
          <p:cNvPr id="145" name="Google Shape;145;p4"/>
          <p:cNvSpPr txBox="1"/>
          <p:nvPr/>
        </p:nvSpPr>
        <p:spPr>
          <a:xfrm>
            <a:off x="14217860" y="8850185"/>
            <a:ext cx="3620400" cy="8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65153" lvl="1" marL="330305" marR="0" rtl="0" algn="l">
              <a:lnSpc>
                <a:spcPct val="127534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29"/>
              <a:buFont typeface="Arial"/>
              <a:buChar char="•"/>
            </a:pPr>
            <a:r>
              <a:rPr b="0" i="0" lang="en-US" sz="152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2 роки досвіду роботи у фонді</a:t>
            </a:r>
            <a:endParaRPr/>
          </a:p>
          <a:p>
            <a:pPr indent="-165153" lvl="1" marL="330305" marR="0" rtl="0" algn="l">
              <a:lnSpc>
                <a:spcPct val="127534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29"/>
              <a:buFont typeface="Arial"/>
              <a:buChar char="•"/>
            </a:pPr>
            <a:r>
              <a:rPr b="0" i="0" lang="en-US" sz="152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Провела 5 міжнародних заходів</a:t>
            </a:r>
            <a:endParaRPr/>
          </a:p>
          <a:p>
            <a:pPr indent="-165153" lvl="1" marL="330305" marR="0" rtl="0" algn="l">
              <a:lnSpc>
                <a:spcPct val="127599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29"/>
              <a:buFont typeface="Arial"/>
              <a:buChar char="•"/>
            </a:pPr>
            <a:r>
              <a:rPr b="0" i="0" lang="en-US" sz="152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Має досвід роботи </a:t>
            </a:r>
            <a:endParaRPr/>
          </a:p>
        </p:txBody>
      </p:sp>
      <p:sp>
        <p:nvSpPr>
          <p:cNvPr id="146" name="Google Shape;146;p4"/>
          <p:cNvSpPr txBox="1"/>
          <p:nvPr/>
        </p:nvSpPr>
        <p:spPr>
          <a:xfrm>
            <a:off x="14278800" y="7959542"/>
            <a:ext cx="3559382" cy="9096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58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Софія </a:t>
            </a:r>
            <a:endParaRPr/>
          </a:p>
          <a:p>
            <a:pPr indent="0" lvl="0" marL="0" marR="0" rtl="0" algn="r">
              <a:lnSpc>
                <a:spcPct val="1513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31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Менеджер з розвитку</a:t>
            </a:r>
            <a:endParaRPr/>
          </a:p>
          <a:p>
            <a:pPr indent="0" lvl="0" marL="0" marR="0" rtl="0" algn="r">
              <a:lnSpc>
                <a:spcPct val="1513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31" u="none" cap="none" strike="noStrik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"/>
          <p:cNvSpPr txBox="1"/>
          <p:nvPr/>
        </p:nvSpPr>
        <p:spPr>
          <a:xfrm>
            <a:off x="745066" y="7952671"/>
            <a:ext cx="3515608" cy="9098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98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58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Роман</a:t>
            </a:r>
            <a:endParaRPr/>
          </a:p>
          <a:p>
            <a:pPr indent="0" lvl="0" marL="0" marR="0" rtl="0" algn="r">
              <a:lnSpc>
                <a:spcPct val="1198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58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Головний Інженер</a:t>
            </a:r>
            <a:endParaRPr/>
          </a:p>
          <a:p>
            <a:pPr indent="0" lvl="0" marL="0" marR="0" rtl="0" algn="r">
              <a:lnSpc>
                <a:spcPct val="11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58" u="none" cap="none" strike="noStrik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751442" y="8736687"/>
            <a:ext cx="3515608" cy="9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65152" lvl="1" marL="330305" marR="0" rtl="0" algn="l">
              <a:lnSpc>
                <a:spcPct val="127534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29"/>
              <a:buFont typeface="Arial"/>
              <a:buChar char="•"/>
            </a:pPr>
            <a:r>
              <a:rPr b="0" i="0" lang="en-US" sz="152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Команда з 30 інженерів</a:t>
            </a:r>
            <a:endParaRPr/>
          </a:p>
          <a:p>
            <a:pPr indent="-165152" lvl="1" marL="330305" marR="0" rtl="0" algn="l">
              <a:lnSpc>
                <a:spcPct val="127534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29"/>
              <a:buFont typeface="Arial"/>
              <a:buChar char="•"/>
            </a:pPr>
            <a:r>
              <a:rPr b="0" i="0" lang="en-US" sz="152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7+ років роботи програмістом та тренером з робототехніки</a:t>
            </a:r>
            <a:endParaRPr/>
          </a:p>
          <a:p>
            <a:pPr indent="-165152" lvl="1" marL="330305" marR="0" rtl="0" algn="l">
              <a:lnSpc>
                <a:spcPct val="127599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529"/>
              <a:buFont typeface="Arial"/>
              <a:buChar char="•"/>
            </a:pPr>
            <a:r>
              <a:rPr b="0" i="0" lang="en-US" sz="1529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Інженер КБ "Robo House"</a:t>
            </a:r>
            <a:endParaRPr/>
          </a:p>
        </p:txBody>
      </p:sp>
      <p:sp>
        <p:nvSpPr>
          <p:cNvPr id="149" name="Google Shape;149;p4"/>
          <p:cNvSpPr txBox="1"/>
          <p:nvPr/>
        </p:nvSpPr>
        <p:spPr>
          <a:xfrm>
            <a:off x="8840159" y="3309800"/>
            <a:ext cx="3047296" cy="3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3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73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Денис</a:t>
            </a:r>
            <a:endParaRPr/>
          </a:p>
        </p:txBody>
      </p:sp>
      <p:sp>
        <p:nvSpPr>
          <p:cNvPr id="150" name="Google Shape;150;p4"/>
          <p:cNvSpPr txBox="1"/>
          <p:nvPr/>
        </p:nvSpPr>
        <p:spPr>
          <a:xfrm>
            <a:off x="8859617" y="3653457"/>
            <a:ext cx="3047296" cy="571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1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CMO, директор з розвитку</a:t>
            </a:r>
            <a:endParaRPr/>
          </a:p>
          <a:p>
            <a:pPr indent="0" lvl="0" marL="0" marR="0" rtl="0" algn="ctr">
              <a:lnSpc>
                <a:spcPct val="140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Співзасновник</a:t>
            </a:r>
            <a:endParaRPr/>
          </a:p>
        </p:txBody>
      </p:sp>
      <p:sp>
        <p:nvSpPr>
          <p:cNvPr id="151" name="Google Shape;151;p4"/>
          <p:cNvSpPr/>
          <p:nvPr/>
        </p:nvSpPr>
        <p:spPr>
          <a:xfrm>
            <a:off x="7009047" y="2256366"/>
            <a:ext cx="1845628" cy="1845628"/>
          </a:xfrm>
          <a:custGeom>
            <a:rect b="b" l="l" r="r" t="t"/>
            <a:pathLst>
              <a:path extrusionOk="0" h="1845628" w="1845628">
                <a:moveTo>
                  <a:pt x="0" y="0"/>
                </a:moveTo>
                <a:lnTo>
                  <a:pt x="1845628" y="0"/>
                </a:lnTo>
                <a:lnTo>
                  <a:pt x="1845628" y="1845629"/>
                </a:lnTo>
                <a:lnTo>
                  <a:pt x="0" y="1845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4"/>
          <p:cNvSpPr/>
          <p:nvPr/>
        </p:nvSpPr>
        <p:spPr>
          <a:xfrm>
            <a:off x="12762234" y="2256366"/>
            <a:ext cx="1845628" cy="1845628"/>
          </a:xfrm>
          <a:custGeom>
            <a:rect b="b" l="l" r="r" t="t"/>
            <a:pathLst>
              <a:path extrusionOk="0" h="1845628" w="1845628">
                <a:moveTo>
                  <a:pt x="0" y="0"/>
                </a:moveTo>
                <a:lnTo>
                  <a:pt x="1845628" y="0"/>
                </a:lnTo>
                <a:lnTo>
                  <a:pt x="1845628" y="1845629"/>
                </a:lnTo>
                <a:lnTo>
                  <a:pt x="0" y="1845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4"/>
          <p:cNvSpPr/>
          <p:nvPr/>
        </p:nvSpPr>
        <p:spPr>
          <a:xfrm>
            <a:off x="345105" y="6757917"/>
            <a:ext cx="1845628" cy="1845628"/>
          </a:xfrm>
          <a:custGeom>
            <a:rect b="b" l="l" r="r" t="t"/>
            <a:pathLst>
              <a:path extrusionOk="0" h="1845628" w="1845628">
                <a:moveTo>
                  <a:pt x="0" y="0"/>
                </a:moveTo>
                <a:lnTo>
                  <a:pt x="1845628" y="0"/>
                </a:lnTo>
                <a:lnTo>
                  <a:pt x="1845628" y="1845628"/>
                </a:lnTo>
                <a:lnTo>
                  <a:pt x="0" y="184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4"/>
          <p:cNvSpPr/>
          <p:nvPr/>
        </p:nvSpPr>
        <p:spPr>
          <a:xfrm>
            <a:off x="4608992" y="6820286"/>
            <a:ext cx="1845628" cy="1845628"/>
          </a:xfrm>
          <a:custGeom>
            <a:rect b="b" l="l" r="r" t="t"/>
            <a:pathLst>
              <a:path extrusionOk="0" h="1845628" w="1845628">
                <a:moveTo>
                  <a:pt x="0" y="0"/>
                </a:moveTo>
                <a:lnTo>
                  <a:pt x="1845628" y="0"/>
                </a:lnTo>
                <a:lnTo>
                  <a:pt x="1845628" y="1845629"/>
                </a:lnTo>
                <a:lnTo>
                  <a:pt x="0" y="1845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4"/>
          <p:cNvSpPr/>
          <p:nvPr/>
        </p:nvSpPr>
        <p:spPr>
          <a:xfrm>
            <a:off x="13569287" y="6892757"/>
            <a:ext cx="1845628" cy="1845628"/>
          </a:xfrm>
          <a:custGeom>
            <a:rect b="b" l="l" r="r" t="t"/>
            <a:pathLst>
              <a:path extrusionOk="0" h="1845628" w="1845628">
                <a:moveTo>
                  <a:pt x="0" y="0"/>
                </a:moveTo>
                <a:lnTo>
                  <a:pt x="1845628" y="0"/>
                </a:lnTo>
                <a:lnTo>
                  <a:pt x="1845628" y="1845629"/>
                </a:lnTo>
                <a:lnTo>
                  <a:pt x="0" y="1845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4"/>
          <p:cNvSpPr/>
          <p:nvPr/>
        </p:nvSpPr>
        <p:spPr>
          <a:xfrm>
            <a:off x="9009608" y="6820286"/>
            <a:ext cx="1845628" cy="1845628"/>
          </a:xfrm>
          <a:custGeom>
            <a:rect b="b" l="l" r="r" t="t"/>
            <a:pathLst>
              <a:path extrusionOk="0" h="1845628" w="1845628">
                <a:moveTo>
                  <a:pt x="0" y="0"/>
                </a:moveTo>
                <a:lnTo>
                  <a:pt x="1845628" y="0"/>
                </a:lnTo>
                <a:lnTo>
                  <a:pt x="1845628" y="1845629"/>
                </a:lnTo>
                <a:lnTo>
                  <a:pt x="0" y="1845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5"/>
          <p:cNvGrpSpPr/>
          <p:nvPr/>
        </p:nvGrpSpPr>
        <p:grpSpPr>
          <a:xfrm>
            <a:off x="1028700" y="2694664"/>
            <a:ext cx="4188556" cy="1102121"/>
            <a:chOff x="0" y="-38100"/>
            <a:chExt cx="1103159" cy="290270"/>
          </a:xfrm>
        </p:grpSpPr>
        <p:sp>
          <p:nvSpPr>
            <p:cNvPr id="162" name="Google Shape;162;p5"/>
            <p:cNvSpPr/>
            <p:nvPr/>
          </p:nvSpPr>
          <p:spPr>
            <a:xfrm>
              <a:off x="0" y="0"/>
              <a:ext cx="1103159" cy="252170"/>
            </a:xfrm>
            <a:custGeom>
              <a:rect b="b" l="l" r="r" t="t"/>
              <a:pathLst>
                <a:path extrusionOk="0" h="252170" w="1103159">
                  <a:moveTo>
                    <a:pt x="94266" y="0"/>
                  </a:moveTo>
                  <a:lnTo>
                    <a:pt x="1008893" y="0"/>
                  </a:lnTo>
                  <a:cubicBezTo>
                    <a:pt x="1060955" y="0"/>
                    <a:pt x="1103159" y="42204"/>
                    <a:pt x="1103159" y="94266"/>
                  </a:cubicBezTo>
                  <a:lnTo>
                    <a:pt x="1103159" y="157905"/>
                  </a:lnTo>
                  <a:cubicBezTo>
                    <a:pt x="1103159" y="209966"/>
                    <a:pt x="1060955" y="252170"/>
                    <a:pt x="1008893" y="252170"/>
                  </a:cubicBezTo>
                  <a:lnTo>
                    <a:pt x="94266" y="252170"/>
                  </a:lnTo>
                  <a:cubicBezTo>
                    <a:pt x="42204" y="252170"/>
                    <a:pt x="0" y="209966"/>
                    <a:pt x="0" y="157905"/>
                  </a:cubicBezTo>
                  <a:lnTo>
                    <a:pt x="0" y="94266"/>
                  </a:lnTo>
                  <a:cubicBezTo>
                    <a:pt x="0" y="42204"/>
                    <a:pt x="42204" y="0"/>
                    <a:pt x="94266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0" y="-38100"/>
              <a:ext cx="1103159" cy="290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10294770" y="2839325"/>
            <a:ext cx="8179368" cy="7461409"/>
          </a:xfrm>
          <a:custGeom>
            <a:rect b="b" l="l" r="r" t="t"/>
            <a:pathLst>
              <a:path extrusionOk="0" h="7461409" w="8179368">
                <a:moveTo>
                  <a:pt x="0" y="0"/>
                </a:moveTo>
                <a:lnTo>
                  <a:pt x="8179367" y="0"/>
                </a:lnTo>
                <a:lnTo>
                  <a:pt x="8179367" y="7461409"/>
                </a:lnTo>
                <a:lnTo>
                  <a:pt x="0" y="7461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9621"/>
            </a:stretch>
          </a:blipFill>
          <a:ln>
            <a:noFill/>
          </a:ln>
        </p:spPr>
      </p:sp>
      <p:sp>
        <p:nvSpPr>
          <p:cNvPr id="165" name="Google Shape;165;p5"/>
          <p:cNvSpPr txBox="1"/>
          <p:nvPr/>
        </p:nvSpPr>
        <p:spPr>
          <a:xfrm>
            <a:off x="2659240" y="1010525"/>
            <a:ext cx="12969521" cy="1666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ІДЕЯ: СТВОРЕННЯ ПРОЄКТУ “НАЦІЯ ІНЖЕНЕРІВ”</a:t>
            </a:r>
            <a:endParaRPr/>
          </a:p>
        </p:txBody>
      </p:sp>
      <p:sp>
        <p:nvSpPr>
          <p:cNvPr id="166" name="Google Shape;166;p5"/>
          <p:cNvSpPr txBox="1"/>
          <p:nvPr/>
        </p:nvSpPr>
        <p:spPr>
          <a:xfrm>
            <a:off x="2232063" y="4136392"/>
            <a:ext cx="8451300" cy="6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Навчити 10000 інженерів та працевлаштувати</a:t>
            </a:r>
            <a:r>
              <a:rPr lang="en-US" sz="2999"/>
              <a:t> </a:t>
            </a:r>
            <a:r>
              <a:rPr b="0" i="0" lang="en-US" sz="2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їх</a:t>
            </a:r>
            <a:endParaRPr/>
          </a:p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9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Знайти нових Роботодавців</a:t>
            </a:r>
            <a:endParaRPr/>
          </a:p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9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Знайти Партнерів для створення додаткових курсів: </a:t>
            </a:r>
            <a:endParaRPr/>
          </a:p>
          <a:p>
            <a:pPr indent="-323847" lvl="1" marL="647694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9"/>
              <a:buFont typeface="Arial"/>
              <a:buChar char="•"/>
            </a:pPr>
            <a:r>
              <a:rPr b="0" i="0" lang="en-US" sz="2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Курс інженер БПЛА (просунутий)</a:t>
            </a:r>
            <a:endParaRPr/>
          </a:p>
          <a:p>
            <a:pPr indent="-323847" lvl="1" marL="647694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9"/>
              <a:buFont typeface="Arial"/>
              <a:buChar char="•"/>
            </a:pPr>
            <a:r>
              <a:rPr b="0" i="0" lang="en-US" sz="2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Курс по 3д друку</a:t>
            </a:r>
            <a:endParaRPr/>
          </a:p>
          <a:p>
            <a:pPr indent="-323847" lvl="1" marL="647694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9"/>
              <a:buFont typeface="Arial"/>
              <a:buChar char="•"/>
            </a:pPr>
            <a:r>
              <a:rPr b="0" i="0" lang="en-US" sz="2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Курс AI Python</a:t>
            </a:r>
            <a:endParaRPr/>
          </a:p>
          <a:p>
            <a:pPr indent="-323847" lvl="1" marL="647694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9"/>
              <a:buFont typeface="Arial"/>
              <a:buChar char="•"/>
            </a:pPr>
            <a:r>
              <a:rPr b="0" i="0" lang="en-US" sz="2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Створення РЕБ</a:t>
            </a:r>
            <a:endParaRPr/>
          </a:p>
        </p:txBody>
      </p:sp>
      <p:sp>
        <p:nvSpPr>
          <p:cNvPr id="167" name="Google Shape;167;p5"/>
          <p:cNvSpPr txBox="1"/>
          <p:nvPr/>
        </p:nvSpPr>
        <p:spPr>
          <a:xfrm>
            <a:off x="1517404" y="2978853"/>
            <a:ext cx="4768881" cy="679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ЦІЛІ ЗАРАЗ:</a:t>
            </a:r>
            <a:endParaRPr/>
          </a:p>
        </p:txBody>
      </p:sp>
      <p:grpSp>
        <p:nvGrpSpPr>
          <p:cNvPr id="168" name="Google Shape;168;p5"/>
          <p:cNvGrpSpPr/>
          <p:nvPr/>
        </p:nvGrpSpPr>
        <p:grpSpPr>
          <a:xfrm>
            <a:off x="1028700" y="4147042"/>
            <a:ext cx="996458" cy="996458"/>
            <a:chOff x="0" y="0"/>
            <a:chExt cx="812800" cy="812800"/>
          </a:xfrm>
        </p:grpSpPr>
        <p:sp>
          <p:nvSpPr>
            <p:cNvPr id="169" name="Google Shape;169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5"/>
          <p:cNvGrpSpPr/>
          <p:nvPr/>
        </p:nvGrpSpPr>
        <p:grpSpPr>
          <a:xfrm>
            <a:off x="1060938" y="5779114"/>
            <a:ext cx="996493" cy="996493"/>
            <a:chOff x="0" y="0"/>
            <a:chExt cx="812800" cy="812800"/>
          </a:xfrm>
        </p:grpSpPr>
        <p:sp>
          <p:nvSpPr>
            <p:cNvPr id="172" name="Google Shape;172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5"/>
          <p:cNvGrpSpPr/>
          <p:nvPr/>
        </p:nvGrpSpPr>
        <p:grpSpPr>
          <a:xfrm>
            <a:off x="1028700" y="7100611"/>
            <a:ext cx="996493" cy="996493"/>
            <a:chOff x="0" y="0"/>
            <a:chExt cx="812800" cy="812800"/>
          </a:xfrm>
        </p:grpSpPr>
        <p:sp>
          <p:nvSpPr>
            <p:cNvPr id="175" name="Google Shape;175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5"/>
          <p:cNvSpPr txBox="1"/>
          <p:nvPr/>
        </p:nvSpPr>
        <p:spPr>
          <a:xfrm>
            <a:off x="1367435" y="4199183"/>
            <a:ext cx="383507" cy="8636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78" name="Google Shape;178;p5"/>
          <p:cNvSpPr txBox="1"/>
          <p:nvPr/>
        </p:nvSpPr>
        <p:spPr>
          <a:xfrm>
            <a:off x="1367413" y="5840875"/>
            <a:ext cx="383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79" name="Google Shape;179;p5"/>
          <p:cNvSpPr txBox="1"/>
          <p:nvPr/>
        </p:nvSpPr>
        <p:spPr>
          <a:xfrm>
            <a:off x="1335175" y="7166147"/>
            <a:ext cx="383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"/>
          <p:cNvSpPr txBox="1"/>
          <p:nvPr/>
        </p:nvSpPr>
        <p:spPr>
          <a:xfrm>
            <a:off x="2586536" y="1009650"/>
            <a:ext cx="13114927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1A1B1E"/>
                </a:solidFill>
                <a:latin typeface="Arial"/>
                <a:ea typeface="Arial"/>
                <a:cs typeface="Arial"/>
                <a:sym typeface="Arial"/>
              </a:rPr>
              <a:t>ЩО МИ РОБИМО ЗАРАЗ?</a:t>
            </a:r>
            <a:endParaRPr/>
          </a:p>
        </p:txBody>
      </p:sp>
      <p:sp>
        <p:nvSpPr>
          <p:cNvPr id="185" name="Google Shape;185;p6"/>
          <p:cNvSpPr/>
          <p:nvPr/>
        </p:nvSpPr>
        <p:spPr>
          <a:xfrm>
            <a:off x="1302357" y="5883929"/>
            <a:ext cx="4181631" cy="269709"/>
          </a:xfrm>
          <a:custGeom>
            <a:rect b="b" l="l" r="r" t="t"/>
            <a:pathLst>
              <a:path extrusionOk="0" h="269709" w="4181631">
                <a:moveTo>
                  <a:pt x="0" y="0"/>
                </a:moveTo>
                <a:lnTo>
                  <a:pt x="4181631" y="0"/>
                </a:lnTo>
                <a:lnTo>
                  <a:pt x="4181631" y="269708"/>
                </a:lnTo>
                <a:lnTo>
                  <a:pt x="0" y="269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887" r="-36365" t="-931247"/>
            </a:stretch>
          </a:blipFill>
          <a:ln>
            <a:noFill/>
          </a:ln>
        </p:spPr>
      </p:sp>
      <p:grpSp>
        <p:nvGrpSpPr>
          <p:cNvPr id="186" name="Google Shape;186;p6"/>
          <p:cNvGrpSpPr/>
          <p:nvPr/>
        </p:nvGrpSpPr>
        <p:grpSpPr>
          <a:xfrm>
            <a:off x="986683" y="2273507"/>
            <a:ext cx="5005814" cy="1505723"/>
            <a:chOff x="0" y="-57150"/>
            <a:chExt cx="787226" cy="236794"/>
          </a:xfrm>
        </p:grpSpPr>
        <p:sp>
          <p:nvSpPr>
            <p:cNvPr id="187" name="Google Shape;187;p6"/>
            <p:cNvSpPr/>
            <p:nvPr/>
          </p:nvSpPr>
          <p:spPr>
            <a:xfrm>
              <a:off x="0" y="0"/>
              <a:ext cx="787226" cy="179644"/>
            </a:xfrm>
            <a:custGeom>
              <a:rect b="b" l="l" r="r" t="t"/>
              <a:pathLst>
                <a:path extrusionOk="0" h="179644" w="787226">
                  <a:moveTo>
                    <a:pt x="64957" y="0"/>
                  </a:moveTo>
                  <a:lnTo>
                    <a:pt x="722270" y="0"/>
                  </a:lnTo>
                  <a:cubicBezTo>
                    <a:pt x="758144" y="0"/>
                    <a:pt x="787226" y="29082"/>
                    <a:pt x="787226" y="64957"/>
                  </a:cubicBezTo>
                  <a:lnTo>
                    <a:pt x="787226" y="114687"/>
                  </a:lnTo>
                  <a:cubicBezTo>
                    <a:pt x="787226" y="150562"/>
                    <a:pt x="758144" y="179644"/>
                    <a:pt x="722270" y="179644"/>
                  </a:cubicBezTo>
                  <a:lnTo>
                    <a:pt x="64957" y="179644"/>
                  </a:lnTo>
                  <a:cubicBezTo>
                    <a:pt x="29082" y="179644"/>
                    <a:pt x="0" y="150562"/>
                    <a:pt x="0" y="114687"/>
                  </a:cubicBezTo>
                  <a:lnTo>
                    <a:pt x="0" y="64957"/>
                  </a:lnTo>
                  <a:cubicBezTo>
                    <a:pt x="0" y="29082"/>
                    <a:pt x="29082" y="0"/>
                    <a:pt x="64957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6"/>
            <p:cNvSpPr txBox="1"/>
            <p:nvPr/>
          </p:nvSpPr>
          <p:spPr>
            <a:xfrm>
              <a:off x="0" y="-57150"/>
              <a:ext cx="787226" cy="236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p6"/>
          <p:cNvSpPr txBox="1"/>
          <p:nvPr/>
        </p:nvSpPr>
        <p:spPr>
          <a:xfrm>
            <a:off x="741853" y="2760396"/>
            <a:ext cx="545737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Посилення кадрового потенціалу</a:t>
            </a:r>
            <a:endParaRPr/>
          </a:p>
        </p:txBody>
      </p:sp>
      <p:grpSp>
        <p:nvGrpSpPr>
          <p:cNvPr id="190" name="Google Shape;190;p6"/>
          <p:cNvGrpSpPr/>
          <p:nvPr/>
        </p:nvGrpSpPr>
        <p:grpSpPr>
          <a:xfrm>
            <a:off x="4034275" y="7139169"/>
            <a:ext cx="5701506" cy="1505723"/>
            <a:chOff x="0" y="-57150"/>
            <a:chExt cx="896633" cy="236794"/>
          </a:xfrm>
        </p:grpSpPr>
        <p:sp>
          <p:nvSpPr>
            <p:cNvPr id="191" name="Google Shape;191;p6"/>
            <p:cNvSpPr/>
            <p:nvPr/>
          </p:nvSpPr>
          <p:spPr>
            <a:xfrm>
              <a:off x="0" y="0"/>
              <a:ext cx="896633" cy="179644"/>
            </a:xfrm>
            <a:custGeom>
              <a:rect b="b" l="l" r="r" t="t"/>
              <a:pathLst>
                <a:path extrusionOk="0" h="179644" w="896633">
                  <a:moveTo>
                    <a:pt x="57031" y="0"/>
                  </a:moveTo>
                  <a:lnTo>
                    <a:pt x="839602" y="0"/>
                  </a:lnTo>
                  <a:cubicBezTo>
                    <a:pt x="871099" y="0"/>
                    <a:pt x="896633" y="25533"/>
                    <a:pt x="896633" y="57031"/>
                  </a:cubicBezTo>
                  <a:lnTo>
                    <a:pt x="896633" y="122613"/>
                  </a:lnTo>
                  <a:cubicBezTo>
                    <a:pt x="896633" y="154110"/>
                    <a:pt x="871099" y="179644"/>
                    <a:pt x="839602" y="179644"/>
                  </a:cubicBezTo>
                  <a:lnTo>
                    <a:pt x="57031" y="179644"/>
                  </a:lnTo>
                  <a:cubicBezTo>
                    <a:pt x="25533" y="179644"/>
                    <a:pt x="0" y="154110"/>
                    <a:pt x="0" y="122613"/>
                  </a:cubicBezTo>
                  <a:lnTo>
                    <a:pt x="0" y="57031"/>
                  </a:lnTo>
                  <a:cubicBezTo>
                    <a:pt x="0" y="25533"/>
                    <a:pt x="25533" y="0"/>
                    <a:pt x="57031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6"/>
            <p:cNvSpPr txBox="1"/>
            <p:nvPr/>
          </p:nvSpPr>
          <p:spPr>
            <a:xfrm>
              <a:off x="0" y="-57150"/>
              <a:ext cx="896633" cy="236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6"/>
          <p:cNvSpPr txBox="1"/>
          <p:nvPr/>
        </p:nvSpPr>
        <p:spPr>
          <a:xfrm>
            <a:off x="4372877" y="7629297"/>
            <a:ext cx="5006511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Націленність на інновації та розвиток</a:t>
            </a:r>
            <a:endParaRPr/>
          </a:p>
        </p:txBody>
      </p:sp>
      <p:grpSp>
        <p:nvGrpSpPr>
          <p:cNvPr id="194" name="Google Shape;194;p6"/>
          <p:cNvGrpSpPr/>
          <p:nvPr/>
        </p:nvGrpSpPr>
        <p:grpSpPr>
          <a:xfrm>
            <a:off x="11118951" y="7047499"/>
            <a:ext cx="6049352" cy="1505723"/>
            <a:chOff x="0" y="-57150"/>
            <a:chExt cx="951336" cy="236794"/>
          </a:xfrm>
        </p:grpSpPr>
        <p:sp>
          <p:nvSpPr>
            <p:cNvPr id="195" name="Google Shape;195;p6"/>
            <p:cNvSpPr/>
            <p:nvPr/>
          </p:nvSpPr>
          <p:spPr>
            <a:xfrm>
              <a:off x="0" y="0"/>
              <a:ext cx="951336" cy="179644"/>
            </a:xfrm>
            <a:custGeom>
              <a:rect b="b" l="l" r="r" t="t"/>
              <a:pathLst>
                <a:path extrusionOk="0" h="179644" w="951336">
                  <a:moveTo>
                    <a:pt x="53751" y="0"/>
                  </a:moveTo>
                  <a:lnTo>
                    <a:pt x="897584" y="0"/>
                  </a:lnTo>
                  <a:cubicBezTo>
                    <a:pt x="911840" y="0"/>
                    <a:pt x="925512" y="5663"/>
                    <a:pt x="935592" y="15743"/>
                  </a:cubicBezTo>
                  <a:cubicBezTo>
                    <a:pt x="945673" y="25824"/>
                    <a:pt x="951336" y="39496"/>
                    <a:pt x="951336" y="53751"/>
                  </a:cubicBezTo>
                  <a:lnTo>
                    <a:pt x="951336" y="125892"/>
                  </a:lnTo>
                  <a:cubicBezTo>
                    <a:pt x="951336" y="155578"/>
                    <a:pt x="927270" y="179644"/>
                    <a:pt x="897584" y="179644"/>
                  </a:cubicBezTo>
                  <a:lnTo>
                    <a:pt x="53751" y="179644"/>
                  </a:lnTo>
                  <a:cubicBezTo>
                    <a:pt x="24065" y="179644"/>
                    <a:pt x="0" y="155578"/>
                    <a:pt x="0" y="125892"/>
                  </a:cubicBezTo>
                  <a:lnTo>
                    <a:pt x="0" y="53751"/>
                  </a:lnTo>
                  <a:cubicBezTo>
                    <a:pt x="0" y="24065"/>
                    <a:pt x="24065" y="0"/>
                    <a:pt x="53751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6"/>
            <p:cNvSpPr txBox="1"/>
            <p:nvPr/>
          </p:nvSpPr>
          <p:spPr>
            <a:xfrm>
              <a:off x="0" y="-57150"/>
              <a:ext cx="951336" cy="236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6"/>
          <p:cNvSpPr txBox="1"/>
          <p:nvPr/>
        </p:nvSpPr>
        <p:spPr>
          <a:xfrm>
            <a:off x="11309014" y="7515338"/>
            <a:ext cx="566922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Реалізації ініціатив (хакатони, вебінари, івенти)</a:t>
            </a:r>
            <a:endParaRPr/>
          </a:p>
        </p:txBody>
      </p:sp>
      <p:sp>
        <p:nvSpPr>
          <p:cNvPr id="198" name="Google Shape;198;p6"/>
          <p:cNvSpPr txBox="1"/>
          <p:nvPr/>
        </p:nvSpPr>
        <p:spPr>
          <a:xfrm>
            <a:off x="879696" y="4066567"/>
            <a:ext cx="5181688" cy="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rPr>
              <a:t>Створюємо інженерів з початківців та підвищуємо кваліфікацію існуючих</a:t>
            </a:r>
            <a:endParaRPr/>
          </a:p>
        </p:txBody>
      </p:sp>
      <p:sp>
        <p:nvSpPr>
          <p:cNvPr id="199" name="Google Shape;199;p6"/>
          <p:cNvSpPr txBox="1"/>
          <p:nvPr/>
        </p:nvSpPr>
        <p:spPr>
          <a:xfrm>
            <a:off x="4034275" y="8778413"/>
            <a:ext cx="5978835" cy="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rPr>
              <a:t>Активно досліджуємо ринок та застосовуємо стратегії залучення нової аудиторії</a:t>
            </a:r>
            <a:endParaRPr/>
          </a:p>
        </p:txBody>
      </p:sp>
      <p:sp>
        <p:nvSpPr>
          <p:cNvPr id="200" name="Google Shape;200;p6"/>
          <p:cNvSpPr txBox="1"/>
          <p:nvPr/>
        </p:nvSpPr>
        <p:spPr>
          <a:xfrm>
            <a:off x="11680913" y="8677047"/>
            <a:ext cx="4925428" cy="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rPr>
              <a:t>Долучення до створення нових курсів та програм</a:t>
            </a:r>
            <a:endParaRPr/>
          </a:p>
        </p:txBody>
      </p:sp>
      <p:cxnSp>
        <p:nvCxnSpPr>
          <p:cNvPr id="201" name="Google Shape;201;p6"/>
          <p:cNvCxnSpPr/>
          <p:nvPr/>
        </p:nvCxnSpPr>
        <p:spPr>
          <a:xfrm rot="10800000">
            <a:off x="3470540" y="4934011"/>
            <a:ext cx="0" cy="1097437"/>
          </a:xfrm>
          <a:prstGeom prst="straightConnector1">
            <a:avLst/>
          </a:prstGeom>
          <a:noFill/>
          <a:ln cap="flat" cmpd="sng" w="57150">
            <a:solidFill>
              <a:srgbClr val="545454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02" name="Google Shape;202;p6"/>
          <p:cNvSpPr/>
          <p:nvPr/>
        </p:nvSpPr>
        <p:spPr>
          <a:xfrm>
            <a:off x="4785316" y="5883929"/>
            <a:ext cx="4181631" cy="269709"/>
          </a:xfrm>
          <a:custGeom>
            <a:rect b="b" l="l" r="r" t="t"/>
            <a:pathLst>
              <a:path extrusionOk="0" h="269709" w="4181631">
                <a:moveTo>
                  <a:pt x="0" y="0"/>
                </a:moveTo>
                <a:lnTo>
                  <a:pt x="4181632" y="0"/>
                </a:lnTo>
                <a:lnTo>
                  <a:pt x="4181632" y="269708"/>
                </a:lnTo>
                <a:lnTo>
                  <a:pt x="0" y="269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887" r="-36365" t="-931247"/>
            </a:stretch>
          </a:blipFill>
          <a:ln>
            <a:noFill/>
          </a:ln>
        </p:spPr>
      </p:sp>
      <p:sp>
        <p:nvSpPr>
          <p:cNvPr id="203" name="Google Shape;203;p6"/>
          <p:cNvSpPr/>
          <p:nvPr/>
        </p:nvSpPr>
        <p:spPr>
          <a:xfrm>
            <a:off x="11987331" y="5883929"/>
            <a:ext cx="4181631" cy="269709"/>
          </a:xfrm>
          <a:custGeom>
            <a:rect b="b" l="l" r="r" t="t"/>
            <a:pathLst>
              <a:path extrusionOk="0" h="269709" w="4181631">
                <a:moveTo>
                  <a:pt x="0" y="0"/>
                </a:moveTo>
                <a:lnTo>
                  <a:pt x="4181631" y="0"/>
                </a:lnTo>
                <a:lnTo>
                  <a:pt x="4181631" y="269708"/>
                </a:lnTo>
                <a:lnTo>
                  <a:pt x="0" y="269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887" r="-36365" t="-931247"/>
            </a:stretch>
          </a:blipFill>
          <a:ln>
            <a:noFill/>
          </a:ln>
        </p:spPr>
      </p:sp>
      <p:sp>
        <p:nvSpPr>
          <p:cNvPr id="204" name="Google Shape;204;p6"/>
          <p:cNvSpPr/>
          <p:nvPr/>
        </p:nvSpPr>
        <p:spPr>
          <a:xfrm>
            <a:off x="8545887" y="5896594"/>
            <a:ext cx="4181631" cy="269709"/>
          </a:xfrm>
          <a:custGeom>
            <a:rect b="b" l="l" r="r" t="t"/>
            <a:pathLst>
              <a:path extrusionOk="0" h="269709" w="4181631">
                <a:moveTo>
                  <a:pt x="0" y="0"/>
                </a:moveTo>
                <a:lnTo>
                  <a:pt x="4181631" y="0"/>
                </a:lnTo>
                <a:lnTo>
                  <a:pt x="4181631" y="269709"/>
                </a:lnTo>
                <a:lnTo>
                  <a:pt x="0" y="2697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887" r="-36365" t="-931247"/>
            </a:stretch>
          </a:blipFill>
          <a:ln>
            <a:noFill/>
          </a:ln>
        </p:spPr>
      </p:sp>
      <p:grpSp>
        <p:nvGrpSpPr>
          <p:cNvPr id="205" name="Google Shape;205;p6"/>
          <p:cNvGrpSpPr/>
          <p:nvPr/>
        </p:nvGrpSpPr>
        <p:grpSpPr>
          <a:xfrm>
            <a:off x="8200470" y="2273507"/>
            <a:ext cx="5005814" cy="1505723"/>
            <a:chOff x="0" y="-57150"/>
            <a:chExt cx="787226" cy="236794"/>
          </a:xfrm>
        </p:grpSpPr>
        <p:sp>
          <p:nvSpPr>
            <p:cNvPr id="206" name="Google Shape;206;p6"/>
            <p:cNvSpPr/>
            <p:nvPr/>
          </p:nvSpPr>
          <p:spPr>
            <a:xfrm>
              <a:off x="0" y="0"/>
              <a:ext cx="787226" cy="179644"/>
            </a:xfrm>
            <a:custGeom>
              <a:rect b="b" l="l" r="r" t="t"/>
              <a:pathLst>
                <a:path extrusionOk="0" h="179644" w="787226">
                  <a:moveTo>
                    <a:pt x="64957" y="0"/>
                  </a:moveTo>
                  <a:lnTo>
                    <a:pt x="722270" y="0"/>
                  </a:lnTo>
                  <a:cubicBezTo>
                    <a:pt x="758144" y="0"/>
                    <a:pt x="787226" y="29082"/>
                    <a:pt x="787226" y="64957"/>
                  </a:cubicBezTo>
                  <a:lnTo>
                    <a:pt x="787226" y="114687"/>
                  </a:lnTo>
                  <a:cubicBezTo>
                    <a:pt x="787226" y="150562"/>
                    <a:pt x="758144" y="179644"/>
                    <a:pt x="722270" y="179644"/>
                  </a:cubicBezTo>
                  <a:lnTo>
                    <a:pt x="64957" y="179644"/>
                  </a:lnTo>
                  <a:cubicBezTo>
                    <a:pt x="29082" y="179644"/>
                    <a:pt x="0" y="150562"/>
                    <a:pt x="0" y="114687"/>
                  </a:cubicBezTo>
                  <a:lnTo>
                    <a:pt x="0" y="64957"/>
                  </a:lnTo>
                  <a:cubicBezTo>
                    <a:pt x="0" y="29082"/>
                    <a:pt x="29082" y="0"/>
                    <a:pt x="64957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6"/>
            <p:cNvSpPr txBox="1"/>
            <p:nvPr/>
          </p:nvSpPr>
          <p:spPr>
            <a:xfrm>
              <a:off x="0" y="-57150"/>
              <a:ext cx="787226" cy="236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6"/>
          <p:cNvSpPr txBox="1"/>
          <p:nvPr/>
        </p:nvSpPr>
        <p:spPr>
          <a:xfrm>
            <a:off x="8111898" y="2760396"/>
            <a:ext cx="5182959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Створення ком’юніті Інженерів</a:t>
            </a:r>
            <a:endParaRPr/>
          </a:p>
        </p:txBody>
      </p:sp>
      <p:sp>
        <p:nvSpPr>
          <p:cNvPr id="209" name="Google Shape;209;p6"/>
          <p:cNvSpPr txBox="1"/>
          <p:nvPr/>
        </p:nvSpPr>
        <p:spPr>
          <a:xfrm>
            <a:off x="8111898" y="3988968"/>
            <a:ext cx="5306790" cy="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rPr>
              <a:t>Ми об’єднуємо навколо себе однодумців, професіоналів, роботодавців </a:t>
            </a:r>
            <a:endParaRPr/>
          </a:p>
        </p:txBody>
      </p:sp>
      <p:cxnSp>
        <p:nvCxnSpPr>
          <p:cNvPr id="210" name="Google Shape;210;p6"/>
          <p:cNvCxnSpPr/>
          <p:nvPr/>
        </p:nvCxnSpPr>
        <p:spPr>
          <a:xfrm rot="10800000">
            <a:off x="10703377" y="4921346"/>
            <a:ext cx="0" cy="1097437"/>
          </a:xfrm>
          <a:prstGeom prst="straightConnector1">
            <a:avLst/>
          </a:prstGeom>
          <a:noFill/>
          <a:ln cap="flat" cmpd="sng" w="57150">
            <a:solidFill>
              <a:srgbClr val="545454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11" name="Google Shape;211;p6"/>
          <p:cNvCxnSpPr/>
          <p:nvPr/>
        </p:nvCxnSpPr>
        <p:spPr>
          <a:xfrm rot="10800000">
            <a:off x="6942178" y="6018783"/>
            <a:ext cx="0" cy="1152502"/>
          </a:xfrm>
          <a:prstGeom prst="straightConnector1">
            <a:avLst/>
          </a:prstGeom>
          <a:noFill/>
          <a:ln cap="flat" cmpd="sng" w="57150">
            <a:solidFill>
              <a:srgbClr val="545454"/>
            </a:solidFill>
            <a:prstDash val="solid"/>
            <a:round/>
            <a:headEnd len="med" w="med" type="stealth"/>
            <a:tailEnd len="sm" w="sm" type="none"/>
          </a:ln>
        </p:spPr>
      </p:cxnSp>
      <p:cxnSp>
        <p:nvCxnSpPr>
          <p:cNvPr id="212" name="Google Shape;212;p6"/>
          <p:cNvCxnSpPr/>
          <p:nvPr/>
        </p:nvCxnSpPr>
        <p:spPr>
          <a:xfrm rot="10800000">
            <a:off x="14143627" y="6073848"/>
            <a:ext cx="0" cy="1152502"/>
          </a:xfrm>
          <a:prstGeom prst="straightConnector1">
            <a:avLst/>
          </a:prstGeom>
          <a:noFill/>
          <a:ln cap="flat" cmpd="sng" w="57150">
            <a:solidFill>
              <a:srgbClr val="545454"/>
            </a:solidFill>
            <a:prstDash val="solid"/>
            <a:round/>
            <a:headEnd len="med" w="med" type="stealth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 txBox="1"/>
          <p:nvPr/>
        </p:nvSpPr>
        <p:spPr>
          <a:xfrm>
            <a:off x="2586536" y="1009650"/>
            <a:ext cx="13114927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1A1B1E"/>
                </a:solidFill>
                <a:latin typeface="Arial"/>
                <a:ea typeface="Arial"/>
                <a:cs typeface="Arial"/>
                <a:sym typeface="Arial"/>
              </a:rPr>
              <a:t>ЩО ПРОПОНУЄМО?</a:t>
            </a:r>
            <a:endParaRPr/>
          </a:p>
        </p:txBody>
      </p:sp>
      <p:sp>
        <p:nvSpPr>
          <p:cNvPr id="218" name="Google Shape;218;p7"/>
          <p:cNvSpPr/>
          <p:nvPr/>
        </p:nvSpPr>
        <p:spPr>
          <a:xfrm>
            <a:off x="1161248" y="5883929"/>
            <a:ext cx="4181631" cy="269709"/>
          </a:xfrm>
          <a:custGeom>
            <a:rect b="b" l="l" r="r" t="t"/>
            <a:pathLst>
              <a:path extrusionOk="0" h="269709" w="4181631">
                <a:moveTo>
                  <a:pt x="0" y="0"/>
                </a:moveTo>
                <a:lnTo>
                  <a:pt x="4181631" y="0"/>
                </a:lnTo>
                <a:lnTo>
                  <a:pt x="4181631" y="269708"/>
                </a:lnTo>
                <a:lnTo>
                  <a:pt x="0" y="269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887" r="-36365" t="-931247"/>
            </a:stretch>
          </a:blipFill>
          <a:ln>
            <a:noFill/>
          </a:ln>
        </p:spPr>
      </p:sp>
      <p:grpSp>
        <p:nvGrpSpPr>
          <p:cNvPr id="219" name="Google Shape;219;p7"/>
          <p:cNvGrpSpPr/>
          <p:nvPr/>
        </p:nvGrpSpPr>
        <p:grpSpPr>
          <a:xfrm>
            <a:off x="1407930" y="2585556"/>
            <a:ext cx="4181631" cy="1937217"/>
            <a:chOff x="0" y="-57150"/>
            <a:chExt cx="657613" cy="304652"/>
          </a:xfrm>
        </p:grpSpPr>
        <p:sp>
          <p:nvSpPr>
            <p:cNvPr id="220" name="Google Shape;220;p7"/>
            <p:cNvSpPr/>
            <p:nvPr/>
          </p:nvSpPr>
          <p:spPr>
            <a:xfrm>
              <a:off x="0" y="0"/>
              <a:ext cx="657613" cy="247502"/>
            </a:xfrm>
            <a:custGeom>
              <a:rect b="b" l="l" r="r" t="t"/>
              <a:pathLst>
                <a:path extrusionOk="0" h="247502" w="657613">
                  <a:moveTo>
                    <a:pt x="77759" y="0"/>
                  </a:moveTo>
                  <a:lnTo>
                    <a:pt x="579854" y="0"/>
                  </a:lnTo>
                  <a:cubicBezTo>
                    <a:pt x="600477" y="0"/>
                    <a:pt x="620256" y="8192"/>
                    <a:pt x="634838" y="22775"/>
                  </a:cubicBezTo>
                  <a:cubicBezTo>
                    <a:pt x="649421" y="37358"/>
                    <a:pt x="657613" y="57136"/>
                    <a:pt x="657613" y="77759"/>
                  </a:cubicBezTo>
                  <a:lnTo>
                    <a:pt x="657613" y="169742"/>
                  </a:lnTo>
                  <a:cubicBezTo>
                    <a:pt x="657613" y="212688"/>
                    <a:pt x="622799" y="247502"/>
                    <a:pt x="579854" y="247502"/>
                  </a:cubicBezTo>
                  <a:lnTo>
                    <a:pt x="77759" y="247502"/>
                  </a:lnTo>
                  <a:cubicBezTo>
                    <a:pt x="57136" y="247502"/>
                    <a:pt x="37358" y="239309"/>
                    <a:pt x="22775" y="224726"/>
                  </a:cubicBezTo>
                  <a:cubicBezTo>
                    <a:pt x="8192" y="210144"/>
                    <a:pt x="0" y="190365"/>
                    <a:pt x="0" y="169742"/>
                  </a:cubicBezTo>
                  <a:lnTo>
                    <a:pt x="0" y="77759"/>
                  </a:lnTo>
                  <a:cubicBezTo>
                    <a:pt x="0" y="57136"/>
                    <a:pt x="8192" y="37358"/>
                    <a:pt x="22775" y="22775"/>
                  </a:cubicBezTo>
                  <a:cubicBezTo>
                    <a:pt x="37358" y="8192"/>
                    <a:pt x="57136" y="0"/>
                    <a:pt x="77759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7"/>
            <p:cNvSpPr txBox="1"/>
            <p:nvPr/>
          </p:nvSpPr>
          <p:spPr>
            <a:xfrm>
              <a:off x="0" y="-57150"/>
              <a:ext cx="657613" cy="3046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" name="Google Shape;222;p7"/>
          <p:cNvGrpSpPr/>
          <p:nvPr/>
        </p:nvGrpSpPr>
        <p:grpSpPr>
          <a:xfrm>
            <a:off x="2633235" y="7161458"/>
            <a:ext cx="5912652" cy="1942883"/>
            <a:chOff x="0" y="-57150"/>
            <a:chExt cx="929838" cy="305543"/>
          </a:xfrm>
        </p:grpSpPr>
        <p:sp>
          <p:nvSpPr>
            <p:cNvPr id="223" name="Google Shape;223;p7"/>
            <p:cNvSpPr/>
            <p:nvPr/>
          </p:nvSpPr>
          <p:spPr>
            <a:xfrm>
              <a:off x="0" y="0"/>
              <a:ext cx="929838" cy="248393"/>
            </a:xfrm>
            <a:custGeom>
              <a:rect b="b" l="l" r="r" t="t"/>
              <a:pathLst>
                <a:path extrusionOk="0" h="248393" w="929838">
                  <a:moveTo>
                    <a:pt x="54994" y="0"/>
                  </a:moveTo>
                  <a:lnTo>
                    <a:pt x="874844" y="0"/>
                  </a:lnTo>
                  <a:cubicBezTo>
                    <a:pt x="889429" y="0"/>
                    <a:pt x="903417" y="5794"/>
                    <a:pt x="913731" y="16107"/>
                  </a:cubicBezTo>
                  <a:cubicBezTo>
                    <a:pt x="924044" y="26421"/>
                    <a:pt x="929838" y="40409"/>
                    <a:pt x="929838" y="54994"/>
                  </a:cubicBezTo>
                  <a:lnTo>
                    <a:pt x="929838" y="193399"/>
                  </a:lnTo>
                  <a:cubicBezTo>
                    <a:pt x="929838" y="207984"/>
                    <a:pt x="924044" y="221972"/>
                    <a:pt x="913731" y="232285"/>
                  </a:cubicBezTo>
                  <a:cubicBezTo>
                    <a:pt x="903417" y="242599"/>
                    <a:pt x="889429" y="248393"/>
                    <a:pt x="874844" y="248393"/>
                  </a:cubicBezTo>
                  <a:lnTo>
                    <a:pt x="54994" y="248393"/>
                  </a:lnTo>
                  <a:cubicBezTo>
                    <a:pt x="24622" y="248393"/>
                    <a:pt x="0" y="223771"/>
                    <a:pt x="0" y="193399"/>
                  </a:cubicBezTo>
                  <a:lnTo>
                    <a:pt x="0" y="54994"/>
                  </a:lnTo>
                  <a:cubicBezTo>
                    <a:pt x="0" y="40409"/>
                    <a:pt x="5794" y="26421"/>
                    <a:pt x="16107" y="16107"/>
                  </a:cubicBezTo>
                  <a:cubicBezTo>
                    <a:pt x="26421" y="5794"/>
                    <a:pt x="40409" y="0"/>
                    <a:pt x="54994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7"/>
            <p:cNvSpPr txBox="1"/>
            <p:nvPr/>
          </p:nvSpPr>
          <p:spPr>
            <a:xfrm>
              <a:off x="0" y="-57150"/>
              <a:ext cx="929838" cy="305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5" name="Google Shape;225;p7"/>
          <p:cNvSpPr txBox="1"/>
          <p:nvPr/>
        </p:nvSpPr>
        <p:spPr>
          <a:xfrm>
            <a:off x="2702162" y="7723735"/>
            <a:ext cx="5843724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Колаборації між участниками асоціації для досягнення спільної мети</a:t>
            </a:r>
            <a:endParaRPr/>
          </a:p>
        </p:txBody>
      </p:sp>
      <p:grpSp>
        <p:nvGrpSpPr>
          <p:cNvPr id="226" name="Google Shape;226;p7"/>
          <p:cNvGrpSpPr/>
          <p:nvPr/>
        </p:nvGrpSpPr>
        <p:grpSpPr>
          <a:xfrm>
            <a:off x="9652112" y="7161458"/>
            <a:ext cx="6049352" cy="1942883"/>
            <a:chOff x="0" y="-57150"/>
            <a:chExt cx="951336" cy="305543"/>
          </a:xfrm>
        </p:grpSpPr>
        <p:sp>
          <p:nvSpPr>
            <p:cNvPr id="227" name="Google Shape;227;p7"/>
            <p:cNvSpPr/>
            <p:nvPr/>
          </p:nvSpPr>
          <p:spPr>
            <a:xfrm>
              <a:off x="0" y="0"/>
              <a:ext cx="951336" cy="248393"/>
            </a:xfrm>
            <a:custGeom>
              <a:rect b="b" l="l" r="r" t="t"/>
              <a:pathLst>
                <a:path extrusionOk="0" h="248393" w="951336">
                  <a:moveTo>
                    <a:pt x="53751" y="0"/>
                  </a:moveTo>
                  <a:lnTo>
                    <a:pt x="897584" y="0"/>
                  </a:lnTo>
                  <a:cubicBezTo>
                    <a:pt x="911840" y="0"/>
                    <a:pt x="925512" y="5663"/>
                    <a:pt x="935592" y="15743"/>
                  </a:cubicBezTo>
                  <a:cubicBezTo>
                    <a:pt x="945673" y="25824"/>
                    <a:pt x="951336" y="39496"/>
                    <a:pt x="951336" y="53751"/>
                  </a:cubicBezTo>
                  <a:lnTo>
                    <a:pt x="951336" y="194641"/>
                  </a:lnTo>
                  <a:cubicBezTo>
                    <a:pt x="951336" y="224327"/>
                    <a:pt x="927270" y="248393"/>
                    <a:pt x="897584" y="248393"/>
                  </a:cubicBezTo>
                  <a:lnTo>
                    <a:pt x="53751" y="248393"/>
                  </a:lnTo>
                  <a:cubicBezTo>
                    <a:pt x="24065" y="248393"/>
                    <a:pt x="0" y="224327"/>
                    <a:pt x="0" y="194641"/>
                  </a:cubicBezTo>
                  <a:lnTo>
                    <a:pt x="0" y="53751"/>
                  </a:lnTo>
                  <a:cubicBezTo>
                    <a:pt x="0" y="24065"/>
                    <a:pt x="24065" y="0"/>
                    <a:pt x="53751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0" y="-57150"/>
              <a:ext cx="951336" cy="305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9" name="Google Shape;229;p7"/>
          <p:cNvSpPr txBox="1"/>
          <p:nvPr/>
        </p:nvSpPr>
        <p:spPr>
          <a:xfrm>
            <a:off x="9842175" y="7723735"/>
            <a:ext cx="5669225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Вихід на зовнішні ринки з використанням досвіду учасників</a:t>
            </a:r>
            <a:endParaRPr/>
          </a:p>
        </p:txBody>
      </p:sp>
      <p:cxnSp>
        <p:nvCxnSpPr>
          <p:cNvPr id="230" name="Google Shape;230;p7"/>
          <p:cNvCxnSpPr/>
          <p:nvPr/>
        </p:nvCxnSpPr>
        <p:spPr>
          <a:xfrm rot="10800000">
            <a:off x="3329431" y="4934011"/>
            <a:ext cx="0" cy="1097437"/>
          </a:xfrm>
          <a:prstGeom prst="straightConnector1">
            <a:avLst/>
          </a:prstGeom>
          <a:noFill/>
          <a:ln cap="flat" cmpd="sng" w="57150">
            <a:solidFill>
              <a:srgbClr val="545454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31" name="Google Shape;231;p7"/>
          <p:cNvSpPr/>
          <p:nvPr/>
        </p:nvSpPr>
        <p:spPr>
          <a:xfrm>
            <a:off x="3910499" y="5896594"/>
            <a:ext cx="3907962" cy="252058"/>
          </a:xfrm>
          <a:custGeom>
            <a:rect b="b" l="l" r="r" t="t"/>
            <a:pathLst>
              <a:path extrusionOk="0" h="252058" w="3907962">
                <a:moveTo>
                  <a:pt x="0" y="0"/>
                </a:moveTo>
                <a:lnTo>
                  <a:pt x="3907962" y="0"/>
                </a:lnTo>
                <a:lnTo>
                  <a:pt x="3907962" y="252058"/>
                </a:lnTo>
                <a:lnTo>
                  <a:pt x="0" y="252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887" r="-36365" t="-931247"/>
            </a:stretch>
          </a:blipFill>
          <a:ln>
            <a:noFill/>
          </a:ln>
        </p:spPr>
      </p:sp>
      <p:sp>
        <p:nvSpPr>
          <p:cNvPr id="232" name="Google Shape;232;p7"/>
          <p:cNvSpPr/>
          <p:nvPr/>
        </p:nvSpPr>
        <p:spPr>
          <a:xfrm>
            <a:off x="10549300" y="5883929"/>
            <a:ext cx="4181631" cy="269709"/>
          </a:xfrm>
          <a:custGeom>
            <a:rect b="b" l="l" r="r" t="t"/>
            <a:pathLst>
              <a:path extrusionOk="0" h="269709" w="4181631">
                <a:moveTo>
                  <a:pt x="0" y="0"/>
                </a:moveTo>
                <a:lnTo>
                  <a:pt x="4181631" y="0"/>
                </a:lnTo>
                <a:lnTo>
                  <a:pt x="4181631" y="269708"/>
                </a:lnTo>
                <a:lnTo>
                  <a:pt x="0" y="269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887" r="-36365" t="-931247"/>
            </a:stretch>
          </a:blipFill>
          <a:ln>
            <a:noFill/>
          </a:ln>
        </p:spPr>
      </p:sp>
      <p:sp>
        <p:nvSpPr>
          <p:cNvPr id="233" name="Google Shape;233;p7"/>
          <p:cNvSpPr/>
          <p:nvPr/>
        </p:nvSpPr>
        <p:spPr>
          <a:xfrm>
            <a:off x="7053184" y="5883929"/>
            <a:ext cx="4181631" cy="269709"/>
          </a:xfrm>
          <a:custGeom>
            <a:rect b="b" l="l" r="r" t="t"/>
            <a:pathLst>
              <a:path extrusionOk="0" h="269709" w="4181631">
                <a:moveTo>
                  <a:pt x="0" y="0"/>
                </a:moveTo>
                <a:lnTo>
                  <a:pt x="4181632" y="0"/>
                </a:lnTo>
                <a:lnTo>
                  <a:pt x="4181632" y="269708"/>
                </a:lnTo>
                <a:lnTo>
                  <a:pt x="0" y="269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887" r="-36365" t="-931247"/>
            </a:stretch>
          </a:blipFill>
          <a:ln>
            <a:noFill/>
          </a:ln>
        </p:spPr>
      </p:sp>
      <p:grpSp>
        <p:nvGrpSpPr>
          <p:cNvPr id="234" name="Google Shape;234;p7"/>
          <p:cNvGrpSpPr/>
          <p:nvPr/>
        </p:nvGrpSpPr>
        <p:grpSpPr>
          <a:xfrm>
            <a:off x="6707768" y="2585556"/>
            <a:ext cx="5005814" cy="1937217"/>
            <a:chOff x="0" y="-57150"/>
            <a:chExt cx="787226" cy="304652"/>
          </a:xfrm>
        </p:grpSpPr>
        <p:sp>
          <p:nvSpPr>
            <p:cNvPr id="235" name="Google Shape;235;p7"/>
            <p:cNvSpPr/>
            <p:nvPr/>
          </p:nvSpPr>
          <p:spPr>
            <a:xfrm>
              <a:off x="0" y="0"/>
              <a:ext cx="787226" cy="247502"/>
            </a:xfrm>
            <a:custGeom>
              <a:rect b="b" l="l" r="r" t="t"/>
              <a:pathLst>
                <a:path extrusionOk="0" h="247502" w="787226">
                  <a:moveTo>
                    <a:pt x="64957" y="0"/>
                  </a:moveTo>
                  <a:lnTo>
                    <a:pt x="722270" y="0"/>
                  </a:lnTo>
                  <a:cubicBezTo>
                    <a:pt x="758144" y="0"/>
                    <a:pt x="787226" y="29082"/>
                    <a:pt x="787226" y="64957"/>
                  </a:cubicBezTo>
                  <a:lnTo>
                    <a:pt x="787226" y="182545"/>
                  </a:lnTo>
                  <a:cubicBezTo>
                    <a:pt x="787226" y="218419"/>
                    <a:pt x="758144" y="247502"/>
                    <a:pt x="722270" y="247502"/>
                  </a:cubicBezTo>
                  <a:lnTo>
                    <a:pt x="64957" y="247502"/>
                  </a:lnTo>
                  <a:cubicBezTo>
                    <a:pt x="29082" y="247502"/>
                    <a:pt x="0" y="218419"/>
                    <a:pt x="0" y="182545"/>
                  </a:cubicBezTo>
                  <a:lnTo>
                    <a:pt x="0" y="64957"/>
                  </a:lnTo>
                  <a:cubicBezTo>
                    <a:pt x="0" y="29082"/>
                    <a:pt x="29082" y="0"/>
                    <a:pt x="64957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7"/>
            <p:cNvSpPr txBox="1"/>
            <p:nvPr/>
          </p:nvSpPr>
          <p:spPr>
            <a:xfrm>
              <a:off x="0" y="-57150"/>
              <a:ext cx="787226" cy="3046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7"/>
          <p:cNvSpPr txBox="1"/>
          <p:nvPr/>
        </p:nvSpPr>
        <p:spPr>
          <a:xfrm>
            <a:off x="1329839" y="3173434"/>
            <a:ext cx="4337813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Підготовка майбутніх інженерів відповідно до потреб ринку</a:t>
            </a:r>
            <a:endParaRPr/>
          </a:p>
        </p:txBody>
      </p:sp>
      <p:cxnSp>
        <p:nvCxnSpPr>
          <p:cNvPr id="238" name="Google Shape;238;p7"/>
          <p:cNvCxnSpPr/>
          <p:nvPr/>
        </p:nvCxnSpPr>
        <p:spPr>
          <a:xfrm rot="10800000">
            <a:off x="9210675" y="4908680"/>
            <a:ext cx="0" cy="1097437"/>
          </a:xfrm>
          <a:prstGeom prst="straightConnector1">
            <a:avLst/>
          </a:prstGeom>
          <a:noFill/>
          <a:ln cap="flat" cmpd="sng" w="57150">
            <a:solidFill>
              <a:srgbClr val="545454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39" name="Google Shape;239;p7"/>
          <p:cNvCxnSpPr/>
          <p:nvPr/>
        </p:nvCxnSpPr>
        <p:spPr>
          <a:xfrm rot="10800000">
            <a:off x="5921630" y="6031448"/>
            <a:ext cx="0" cy="1152502"/>
          </a:xfrm>
          <a:prstGeom prst="straightConnector1">
            <a:avLst/>
          </a:prstGeom>
          <a:noFill/>
          <a:ln cap="flat" cmpd="sng" w="57150">
            <a:solidFill>
              <a:srgbClr val="545454"/>
            </a:solidFill>
            <a:prstDash val="solid"/>
            <a:round/>
            <a:headEnd len="med" w="med" type="stealth"/>
            <a:tailEnd len="sm" w="sm" type="none"/>
          </a:ln>
        </p:spPr>
      </p:cxnSp>
      <p:cxnSp>
        <p:nvCxnSpPr>
          <p:cNvPr id="240" name="Google Shape;240;p7"/>
          <p:cNvCxnSpPr/>
          <p:nvPr/>
        </p:nvCxnSpPr>
        <p:spPr>
          <a:xfrm rot="10800000">
            <a:off x="12705596" y="6073848"/>
            <a:ext cx="0" cy="1152502"/>
          </a:xfrm>
          <a:prstGeom prst="straightConnector1">
            <a:avLst/>
          </a:prstGeom>
          <a:noFill/>
          <a:ln cap="flat" cmpd="sng" w="57150">
            <a:solidFill>
              <a:srgbClr val="545454"/>
            </a:solidFill>
            <a:prstDash val="solid"/>
            <a:round/>
            <a:headEnd len="med" w="med" type="stealth"/>
            <a:tailEnd len="sm" w="sm" type="none"/>
          </a:ln>
        </p:spPr>
      </p:cxnSp>
      <p:grpSp>
        <p:nvGrpSpPr>
          <p:cNvPr id="241" name="Google Shape;241;p7"/>
          <p:cNvGrpSpPr/>
          <p:nvPr/>
        </p:nvGrpSpPr>
        <p:grpSpPr>
          <a:xfrm>
            <a:off x="12678215" y="2607475"/>
            <a:ext cx="5005814" cy="1937217"/>
            <a:chOff x="0" y="-57150"/>
            <a:chExt cx="787226" cy="304652"/>
          </a:xfrm>
        </p:grpSpPr>
        <p:sp>
          <p:nvSpPr>
            <p:cNvPr id="242" name="Google Shape;242;p7"/>
            <p:cNvSpPr/>
            <p:nvPr/>
          </p:nvSpPr>
          <p:spPr>
            <a:xfrm>
              <a:off x="0" y="0"/>
              <a:ext cx="787226" cy="247502"/>
            </a:xfrm>
            <a:custGeom>
              <a:rect b="b" l="l" r="r" t="t"/>
              <a:pathLst>
                <a:path extrusionOk="0" h="247502" w="787226">
                  <a:moveTo>
                    <a:pt x="64957" y="0"/>
                  </a:moveTo>
                  <a:lnTo>
                    <a:pt x="722270" y="0"/>
                  </a:lnTo>
                  <a:cubicBezTo>
                    <a:pt x="758144" y="0"/>
                    <a:pt x="787226" y="29082"/>
                    <a:pt x="787226" y="64957"/>
                  </a:cubicBezTo>
                  <a:lnTo>
                    <a:pt x="787226" y="182545"/>
                  </a:lnTo>
                  <a:cubicBezTo>
                    <a:pt x="787226" y="218419"/>
                    <a:pt x="758144" y="247502"/>
                    <a:pt x="722270" y="247502"/>
                  </a:cubicBezTo>
                  <a:lnTo>
                    <a:pt x="64957" y="247502"/>
                  </a:lnTo>
                  <a:cubicBezTo>
                    <a:pt x="29082" y="247502"/>
                    <a:pt x="0" y="218419"/>
                    <a:pt x="0" y="182545"/>
                  </a:cubicBezTo>
                  <a:lnTo>
                    <a:pt x="0" y="64957"/>
                  </a:lnTo>
                  <a:cubicBezTo>
                    <a:pt x="0" y="29082"/>
                    <a:pt x="29082" y="0"/>
                    <a:pt x="64957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7"/>
            <p:cNvSpPr txBox="1"/>
            <p:nvPr/>
          </p:nvSpPr>
          <p:spPr>
            <a:xfrm>
              <a:off x="0" y="-57150"/>
              <a:ext cx="787226" cy="3046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" name="Google Shape;244;p7"/>
          <p:cNvSpPr txBox="1"/>
          <p:nvPr/>
        </p:nvSpPr>
        <p:spPr>
          <a:xfrm>
            <a:off x="12543847" y="3144859"/>
            <a:ext cx="5274550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Організація спільних досліджень для оцінки перспектив ринку </a:t>
            </a:r>
            <a:endParaRPr/>
          </a:p>
        </p:txBody>
      </p:sp>
      <p:sp>
        <p:nvSpPr>
          <p:cNvPr id="245" name="Google Shape;245;p7"/>
          <p:cNvSpPr/>
          <p:nvPr/>
        </p:nvSpPr>
        <p:spPr>
          <a:xfrm>
            <a:off x="13023632" y="5878943"/>
            <a:ext cx="4181631" cy="269709"/>
          </a:xfrm>
          <a:custGeom>
            <a:rect b="b" l="l" r="r" t="t"/>
            <a:pathLst>
              <a:path extrusionOk="0" h="269709" w="4181631">
                <a:moveTo>
                  <a:pt x="0" y="0"/>
                </a:moveTo>
                <a:lnTo>
                  <a:pt x="4181631" y="0"/>
                </a:lnTo>
                <a:lnTo>
                  <a:pt x="4181631" y="269709"/>
                </a:lnTo>
                <a:lnTo>
                  <a:pt x="0" y="2697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887" r="-36365" t="-931247"/>
            </a:stretch>
          </a:blipFill>
          <a:ln>
            <a:noFill/>
          </a:ln>
        </p:spPr>
      </p:sp>
      <p:cxnSp>
        <p:nvCxnSpPr>
          <p:cNvPr id="246" name="Google Shape;246;p7"/>
          <p:cNvCxnSpPr/>
          <p:nvPr/>
        </p:nvCxnSpPr>
        <p:spPr>
          <a:xfrm rot="10800000">
            <a:off x="15181122" y="4903694"/>
            <a:ext cx="0" cy="1097437"/>
          </a:xfrm>
          <a:prstGeom prst="straightConnector1">
            <a:avLst/>
          </a:prstGeom>
          <a:noFill/>
          <a:ln cap="flat" cmpd="sng" w="57150">
            <a:solidFill>
              <a:srgbClr val="545454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47" name="Google Shape;247;p7"/>
          <p:cNvSpPr txBox="1"/>
          <p:nvPr/>
        </p:nvSpPr>
        <p:spPr>
          <a:xfrm>
            <a:off x="7518996" y="3111980"/>
            <a:ext cx="3383359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Участь у заходах, хакатонах, вебінарах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"/>
          <p:cNvSpPr txBox="1"/>
          <p:nvPr/>
        </p:nvSpPr>
        <p:spPr>
          <a:xfrm>
            <a:off x="4254103" y="885825"/>
            <a:ext cx="9779794" cy="1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КОГО МИ ШУКАЄМО?</a:t>
            </a:r>
            <a:endParaRPr/>
          </a:p>
        </p:txBody>
      </p:sp>
      <p:sp>
        <p:nvSpPr>
          <p:cNvPr id="253" name="Google Shape;253;p8"/>
          <p:cNvSpPr txBox="1"/>
          <p:nvPr/>
        </p:nvSpPr>
        <p:spPr>
          <a:xfrm>
            <a:off x="4018807" y="3166943"/>
            <a:ext cx="2970736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компанії та асоціації</a:t>
            </a:r>
            <a:endParaRPr/>
          </a:p>
        </p:txBody>
      </p:sp>
      <p:sp>
        <p:nvSpPr>
          <p:cNvPr id="254" name="Google Shape;254;p8"/>
          <p:cNvSpPr txBox="1"/>
          <p:nvPr/>
        </p:nvSpPr>
        <p:spPr>
          <a:xfrm>
            <a:off x="4018807" y="4880493"/>
            <a:ext cx="2995416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Military tech компанії</a:t>
            </a:r>
            <a:endParaRPr/>
          </a:p>
        </p:txBody>
      </p:sp>
      <p:sp>
        <p:nvSpPr>
          <p:cNvPr id="255" name="Google Shape;255;p8"/>
          <p:cNvSpPr txBox="1"/>
          <p:nvPr/>
        </p:nvSpPr>
        <p:spPr>
          <a:xfrm>
            <a:off x="11071803" y="3195518"/>
            <a:ext cx="4398654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Інженерні компанії та виробники</a:t>
            </a:r>
            <a:endParaRPr/>
          </a:p>
        </p:txBody>
      </p:sp>
      <p:sp>
        <p:nvSpPr>
          <p:cNvPr id="256" name="Google Shape;256;p8"/>
          <p:cNvSpPr txBox="1"/>
          <p:nvPr/>
        </p:nvSpPr>
        <p:spPr>
          <a:xfrm>
            <a:off x="4018807" y="6594044"/>
            <a:ext cx="3881617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Інженерні навчальні заклади</a:t>
            </a:r>
            <a:endParaRPr/>
          </a:p>
        </p:txBody>
      </p:sp>
      <p:sp>
        <p:nvSpPr>
          <p:cNvPr id="257" name="Google Shape;257;p8"/>
          <p:cNvSpPr txBox="1"/>
          <p:nvPr/>
        </p:nvSpPr>
        <p:spPr>
          <a:xfrm>
            <a:off x="11071803" y="4909068"/>
            <a:ext cx="4532727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Фонди та Громадські об’єднання </a:t>
            </a:r>
            <a:endParaRPr/>
          </a:p>
        </p:txBody>
      </p:sp>
      <p:sp>
        <p:nvSpPr>
          <p:cNvPr id="258" name="Google Shape;258;p8"/>
          <p:cNvSpPr txBox="1"/>
          <p:nvPr/>
        </p:nvSpPr>
        <p:spPr>
          <a:xfrm>
            <a:off x="11071803" y="6622619"/>
            <a:ext cx="4873716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Військові та ветеранські організації</a:t>
            </a:r>
            <a:endParaRPr/>
          </a:p>
        </p:txBody>
      </p:sp>
      <p:grpSp>
        <p:nvGrpSpPr>
          <p:cNvPr id="259" name="Google Shape;259;p8"/>
          <p:cNvGrpSpPr/>
          <p:nvPr/>
        </p:nvGrpSpPr>
        <p:grpSpPr>
          <a:xfrm>
            <a:off x="2508758" y="3062923"/>
            <a:ext cx="1192663" cy="1192663"/>
            <a:chOff x="0" y="0"/>
            <a:chExt cx="812800" cy="812800"/>
          </a:xfrm>
        </p:grpSpPr>
        <p:sp>
          <p:nvSpPr>
            <p:cNvPr id="260" name="Google Shape;260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" name="Google Shape;262;p8"/>
          <p:cNvGrpSpPr/>
          <p:nvPr/>
        </p:nvGrpSpPr>
        <p:grpSpPr>
          <a:xfrm>
            <a:off x="2508758" y="4788987"/>
            <a:ext cx="1192663" cy="1192663"/>
            <a:chOff x="0" y="0"/>
            <a:chExt cx="812800" cy="812800"/>
          </a:xfrm>
        </p:grpSpPr>
        <p:sp>
          <p:nvSpPr>
            <p:cNvPr id="263" name="Google Shape;263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2508758" y="6515050"/>
            <a:ext cx="1192663" cy="1192663"/>
            <a:chOff x="0" y="0"/>
            <a:chExt cx="812800" cy="812800"/>
          </a:xfrm>
        </p:grpSpPr>
        <p:sp>
          <p:nvSpPr>
            <p:cNvPr id="266" name="Google Shape;266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9518688" y="3091498"/>
            <a:ext cx="1192663" cy="1192663"/>
            <a:chOff x="0" y="0"/>
            <a:chExt cx="812800" cy="812800"/>
          </a:xfrm>
        </p:grpSpPr>
        <p:sp>
          <p:nvSpPr>
            <p:cNvPr id="269" name="Google Shape;269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9518688" y="4817562"/>
            <a:ext cx="1192663" cy="1192663"/>
            <a:chOff x="0" y="0"/>
            <a:chExt cx="812800" cy="812800"/>
          </a:xfrm>
        </p:grpSpPr>
        <p:sp>
          <p:nvSpPr>
            <p:cNvPr id="272" name="Google Shape;272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9518688" y="6543625"/>
            <a:ext cx="1192663" cy="1192663"/>
            <a:chOff x="0" y="0"/>
            <a:chExt cx="812800" cy="812800"/>
          </a:xfrm>
        </p:grpSpPr>
        <p:sp>
          <p:nvSpPr>
            <p:cNvPr id="275" name="Google Shape;275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8"/>
          <p:cNvSpPr txBox="1"/>
          <p:nvPr/>
        </p:nvSpPr>
        <p:spPr>
          <a:xfrm>
            <a:off x="2793983" y="3226887"/>
            <a:ext cx="58411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78" name="Google Shape;278;p8"/>
          <p:cNvSpPr txBox="1"/>
          <p:nvPr/>
        </p:nvSpPr>
        <p:spPr>
          <a:xfrm>
            <a:off x="2813033" y="4947168"/>
            <a:ext cx="58411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79" name="Google Shape;279;p8"/>
          <p:cNvSpPr txBox="1"/>
          <p:nvPr/>
        </p:nvSpPr>
        <p:spPr>
          <a:xfrm>
            <a:off x="2813033" y="6715075"/>
            <a:ext cx="58411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80" name="Google Shape;280;p8"/>
          <p:cNvSpPr txBox="1"/>
          <p:nvPr/>
        </p:nvSpPr>
        <p:spPr>
          <a:xfrm>
            <a:off x="9822962" y="3255462"/>
            <a:ext cx="58411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281" name="Google Shape;281;p8"/>
          <p:cNvSpPr txBox="1"/>
          <p:nvPr/>
        </p:nvSpPr>
        <p:spPr>
          <a:xfrm>
            <a:off x="9822962" y="4975743"/>
            <a:ext cx="58411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282" name="Google Shape;282;p8"/>
          <p:cNvSpPr txBox="1"/>
          <p:nvPr/>
        </p:nvSpPr>
        <p:spPr>
          <a:xfrm>
            <a:off x="9822962" y="6743650"/>
            <a:ext cx="58411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9"/>
          <p:cNvSpPr txBox="1"/>
          <p:nvPr/>
        </p:nvSpPr>
        <p:spPr>
          <a:xfrm>
            <a:off x="3709169" y="885825"/>
            <a:ext cx="10869662" cy="1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ЩО МИ  ПРОПОНУЄМО?</a:t>
            </a:r>
            <a:endParaRPr/>
          </a:p>
        </p:txBody>
      </p:sp>
      <p:sp>
        <p:nvSpPr>
          <p:cNvPr id="288" name="Google Shape;288;p9"/>
          <p:cNvSpPr txBox="1"/>
          <p:nvPr/>
        </p:nvSpPr>
        <p:spPr>
          <a:xfrm>
            <a:off x="4742163" y="3059347"/>
            <a:ext cx="10360942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Рекрутинг</a:t>
            </a:r>
            <a:endParaRPr/>
          </a:p>
        </p:txBody>
      </p:sp>
      <p:sp>
        <p:nvSpPr>
          <p:cNvPr id="289" name="Google Shape;289;p9"/>
          <p:cNvSpPr txBox="1"/>
          <p:nvPr/>
        </p:nvSpPr>
        <p:spPr>
          <a:xfrm>
            <a:off x="4742163" y="4683935"/>
            <a:ext cx="11975858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Корпоративне навчання працівників</a:t>
            </a:r>
            <a:endParaRPr/>
          </a:p>
        </p:txBody>
      </p:sp>
      <p:sp>
        <p:nvSpPr>
          <p:cNvPr id="290" name="Google Shape;290;p9"/>
          <p:cNvSpPr txBox="1"/>
          <p:nvPr/>
        </p:nvSpPr>
        <p:spPr>
          <a:xfrm>
            <a:off x="4742163" y="6374802"/>
            <a:ext cx="10013458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Підвищення кваліфікації існуючих</a:t>
            </a:r>
            <a:endParaRPr/>
          </a:p>
        </p:txBody>
      </p:sp>
      <p:grpSp>
        <p:nvGrpSpPr>
          <p:cNvPr id="291" name="Google Shape;291;p9"/>
          <p:cNvGrpSpPr/>
          <p:nvPr/>
        </p:nvGrpSpPr>
        <p:grpSpPr>
          <a:xfrm>
            <a:off x="3320890" y="2740689"/>
            <a:ext cx="1122547" cy="1122547"/>
            <a:chOff x="0" y="0"/>
            <a:chExt cx="812800" cy="812800"/>
          </a:xfrm>
        </p:grpSpPr>
        <p:sp>
          <p:nvSpPr>
            <p:cNvPr id="292" name="Google Shape;292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9"/>
          <p:cNvGrpSpPr/>
          <p:nvPr/>
        </p:nvGrpSpPr>
        <p:grpSpPr>
          <a:xfrm>
            <a:off x="3320890" y="4365277"/>
            <a:ext cx="1122547" cy="1122547"/>
            <a:chOff x="0" y="0"/>
            <a:chExt cx="812800" cy="812800"/>
          </a:xfrm>
        </p:grpSpPr>
        <p:sp>
          <p:nvSpPr>
            <p:cNvPr id="295" name="Google Shape;295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9"/>
          <p:cNvGrpSpPr/>
          <p:nvPr/>
        </p:nvGrpSpPr>
        <p:grpSpPr>
          <a:xfrm>
            <a:off x="3320890" y="5989866"/>
            <a:ext cx="1122547" cy="1122547"/>
            <a:chOff x="0" y="0"/>
            <a:chExt cx="812800" cy="812800"/>
          </a:xfrm>
        </p:grpSpPr>
        <p:sp>
          <p:nvSpPr>
            <p:cNvPr id="298" name="Google Shape;298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0" name="Google Shape;300;p9"/>
          <p:cNvSpPr txBox="1"/>
          <p:nvPr/>
        </p:nvSpPr>
        <p:spPr>
          <a:xfrm>
            <a:off x="3589346" y="2894453"/>
            <a:ext cx="549775" cy="8701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4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01" name="Google Shape;301;p9"/>
          <p:cNvSpPr txBox="1"/>
          <p:nvPr/>
        </p:nvSpPr>
        <p:spPr>
          <a:xfrm>
            <a:off x="3607276" y="4513600"/>
            <a:ext cx="549775" cy="8701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4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02" name="Google Shape;302;p9"/>
          <p:cNvSpPr txBox="1"/>
          <p:nvPr/>
        </p:nvSpPr>
        <p:spPr>
          <a:xfrm>
            <a:off x="3607276" y="6177571"/>
            <a:ext cx="549775" cy="8701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4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03" name="Google Shape;303;p9"/>
          <p:cNvSpPr txBox="1"/>
          <p:nvPr/>
        </p:nvSpPr>
        <p:spPr>
          <a:xfrm>
            <a:off x="4771622" y="8126819"/>
            <a:ext cx="10554454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Створення навчальних програм для працівників</a:t>
            </a:r>
            <a:endParaRPr/>
          </a:p>
        </p:txBody>
      </p:sp>
      <p:grpSp>
        <p:nvGrpSpPr>
          <p:cNvPr id="304" name="Google Shape;304;p9"/>
          <p:cNvGrpSpPr/>
          <p:nvPr/>
        </p:nvGrpSpPr>
        <p:grpSpPr>
          <a:xfrm>
            <a:off x="3339273" y="7775825"/>
            <a:ext cx="1122547" cy="1122547"/>
            <a:chOff x="0" y="0"/>
            <a:chExt cx="812800" cy="812800"/>
          </a:xfrm>
        </p:grpSpPr>
        <p:sp>
          <p:nvSpPr>
            <p:cNvPr id="305" name="Google Shape;305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7" name="Google Shape;307;p9"/>
          <p:cNvSpPr txBox="1"/>
          <p:nvPr/>
        </p:nvSpPr>
        <p:spPr>
          <a:xfrm>
            <a:off x="3625659" y="7929589"/>
            <a:ext cx="549775" cy="8701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4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